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8" r:id="rId2"/>
    <p:sldId id="259" r:id="rId3"/>
    <p:sldId id="379" r:id="rId4"/>
    <p:sldId id="261" r:id="rId5"/>
    <p:sldId id="262" r:id="rId6"/>
    <p:sldId id="363" r:id="rId7"/>
    <p:sldId id="380" r:id="rId8"/>
    <p:sldId id="381" r:id="rId9"/>
    <p:sldId id="305" r:id="rId10"/>
    <p:sldId id="306" r:id="rId11"/>
    <p:sldId id="361" r:id="rId12"/>
    <p:sldId id="399" r:id="rId13"/>
    <p:sldId id="382" r:id="rId14"/>
    <p:sldId id="312" r:id="rId15"/>
    <p:sldId id="310" r:id="rId16"/>
    <p:sldId id="339" r:id="rId17"/>
    <p:sldId id="383" r:id="rId18"/>
    <p:sldId id="316" r:id="rId19"/>
    <p:sldId id="317" r:id="rId20"/>
    <p:sldId id="318" r:id="rId21"/>
    <p:sldId id="320" r:id="rId22"/>
    <p:sldId id="321" r:id="rId23"/>
    <p:sldId id="331" r:id="rId24"/>
    <p:sldId id="332" r:id="rId25"/>
    <p:sldId id="384" r:id="rId26"/>
    <p:sldId id="323" r:id="rId27"/>
    <p:sldId id="347" r:id="rId28"/>
    <p:sldId id="340" r:id="rId29"/>
    <p:sldId id="341" r:id="rId30"/>
    <p:sldId id="352" r:id="rId31"/>
    <p:sldId id="364" r:id="rId32"/>
    <p:sldId id="355" r:id="rId33"/>
    <p:sldId id="329" r:id="rId34"/>
    <p:sldId id="385" r:id="rId35"/>
    <p:sldId id="303" r:id="rId36"/>
    <p:sldId id="386" r:id="rId37"/>
    <p:sldId id="387" r:id="rId38"/>
    <p:sldId id="272" r:id="rId39"/>
    <p:sldId id="365" r:id="rId40"/>
    <p:sldId id="366" r:id="rId41"/>
    <p:sldId id="367" r:id="rId42"/>
    <p:sldId id="388" r:id="rId43"/>
    <p:sldId id="369" r:id="rId44"/>
    <p:sldId id="370" r:id="rId45"/>
    <p:sldId id="371" r:id="rId46"/>
    <p:sldId id="372" r:id="rId47"/>
    <p:sldId id="373" r:id="rId48"/>
    <p:sldId id="374" r:id="rId49"/>
    <p:sldId id="389" r:id="rId50"/>
    <p:sldId id="375" r:id="rId51"/>
    <p:sldId id="376" r:id="rId52"/>
    <p:sldId id="390" r:id="rId53"/>
    <p:sldId id="410" r:id="rId54"/>
    <p:sldId id="396" r:id="rId55"/>
    <p:sldId id="397" r:id="rId56"/>
    <p:sldId id="416" r:id="rId57"/>
    <p:sldId id="393" r:id="rId58"/>
    <p:sldId id="413" r:id="rId59"/>
    <p:sldId id="411" r:id="rId60"/>
    <p:sldId id="400" r:id="rId61"/>
    <p:sldId id="401" r:id="rId62"/>
    <p:sldId id="402" r:id="rId63"/>
    <p:sldId id="403" r:id="rId64"/>
    <p:sldId id="404" r:id="rId65"/>
    <p:sldId id="409" r:id="rId66"/>
    <p:sldId id="405" r:id="rId67"/>
    <p:sldId id="406" r:id="rId68"/>
    <p:sldId id="412" r:id="rId6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9703" autoAdjust="0"/>
  </p:normalViewPr>
  <p:slideViewPr>
    <p:cSldViewPr>
      <p:cViewPr varScale="1">
        <p:scale>
          <a:sx n="56" d="100"/>
          <a:sy n="56" d="100"/>
        </p:scale>
        <p:origin x="158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0" d="100"/>
          <a:sy n="70" d="100"/>
        </p:scale>
        <p:origin x="312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ahoma" panose="020B0604030504040204" pitchFamily="34"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ahoma" panose="020B0604030504040204" pitchFamily="34" charset="0"/>
              </a:defRPr>
            </a:lvl1pPr>
          </a:lstStyle>
          <a:p>
            <a:pPr>
              <a:defRPr/>
            </a:pPr>
            <a:fld id="{3C4A88FA-BA4D-4C81-B4F0-6F4B21D69744}" type="datetimeFigureOut">
              <a:rPr lang="en-US" smtClean="0"/>
              <a:pPr>
                <a:defRPr/>
              </a:pPr>
              <a:t>11/10/2016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ahoma" panose="020B0604030504040204" pitchFamily="34" charset="0"/>
              </a:defRPr>
            </a:lvl1pPr>
          </a:lstStyle>
          <a:p>
            <a:pPr>
              <a:defRPr/>
            </a:pPr>
            <a:fld id="{ADD2DE1A-4CE6-4AF1-927F-BD113D686437}" type="slidenum">
              <a:rPr lang="en-US" smtClean="0"/>
              <a:pPr>
                <a:defRPr/>
              </a:pPr>
              <a:t>‹#›</a:t>
            </a:fld>
            <a:endParaRPr lang="en-US" dirty="0"/>
          </a:p>
        </p:txBody>
      </p:sp>
    </p:spTree>
    <p:extLst>
      <p:ext uri="{BB962C8B-B14F-4D97-AF65-F5344CB8AC3E}">
        <p14:creationId xmlns:p14="http://schemas.microsoft.com/office/powerpoint/2010/main" val="2414883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EBB037-1F94-44B6-88CE-4B8E763E1BE3}" type="slidenum">
              <a:rPr lang="en-US" altLang="en-US" smtClean="0">
                <a:latin typeface="Tahoma" panose="020B0604030504040204" pitchFamily="34" charset="0"/>
              </a:rPr>
              <a:pPr eaLnBrk="1" hangingPunct="1">
                <a:spcBef>
                  <a:spcPct val="0"/>
                </a:spcBef>
              </a:pPr>
              <a:t>1</a:t>
            </a:fld>
            <a:endParaRPr lang="en-US" altLang="en-US" dirty="0" smtClean="0">
              <a:latin typeface="Tahoma" panose="020B0604030504040204" pitchFamily="34" charset="0"/>
            </a:endParaRPr>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accounting, year-end procedures are vital.  Tax preparation, benefit reset, and fiscal year setup are just a few of the components needed to properly prepare for year-end.</a:t>
            </a:r>
          </a:p>
          <a:p>
            <a:pPr eaLnBrk="1" hangingPunct="1">
              <a:spcBef>
                <a:spcPct val="0"/>
              </a:spcBef>
            </a:pPr>
            <a:endParaRPr lang="en-US" altLang="en-US" dirty="0" smtClean="0"/>
          </a:p>
          <a:p>
            <a:pPr eaLnBrk="1" hangingPunct="1">
              <a:spcBef>
                <a:spcPct val="0"/>
              </a:spcBef>
            </a:pPr>
            <a:r>
              <a:rPr lang="en-US" altLang="en-US" dirty="0" smtClean="0"/>
              <a:t>To simplify this process, we have developed these steps to assist you.</a:t>
            </a:r>
          </a:p>
        </p:txBody>
      </p:sp>
    </p:spTree>
    <p:extLst>
      <p:ext uri="{BB962C8B-B14F-4D97-AF65-F5344CB8AC3E}">
        <p14:creationId xmlns:p14="http://schemas.microsoft.com/office/powerpoint/2010/main" val="240342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64069D-6D25-4098-8521-DB7038DA2E8D}" type="slidenum">
              <a:rPr lang="en-US" altLang="en-US" smtClean="0">
                <a:latin typeface="Tahoma" panose="020B0604030504040204" pitchFamily="34" charset="0"/>
              </a:rPr>
              <a:pPr eaLnBrk="1" hangingPunct="1">
                <a:spcBef>
                  <a:spcPct val="0"/>
                </a:spcBef>
              </a:pPr>
              <a:t>10</a:t>
            </a:fld>
            <a:endParaRPr lang="en-US" altLang="en-US" dirty="0" smtClean="0">
              <a:latin typeface="Tahoma" panose="020B0604030504040204" pitchFamily="34" charset="0"/>
            </a:endParaRPr>
          </a:p>
        </p:txBody>
      </p:sp>
      <p:sp>
        <p:nvSpPr>
          <p:cNvPr id="583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idx="1"/>
          </p:nvPr>
        </p:nvSpPr>
        <p:spPr bwMode="auto">
          <a:xfrm>
            <a:off x="934720" y="4338320"/>
            <a:ext cx="5140960" cy="39509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every frequency that your company will be using, you will need to establish a Starting Date and Ending date for the payroll year.  These are your payroll dates and may not correspond to the fiscal calendar.  </a:t>
            </a:r>
          </a:p>
          <a:p>
            <a:pPr eaLnBrk="1" hangingPunct="1">
              <a:spcBef>
                <a:spcPct val="0"/>
              </a:spcBef>
            </a:pPr>
            <a:endParaRPr lang="en-US" altLang="en-US" dirty="0" smtClean="0"/>
          </a:p>
          <a:p>
            <a:pPr eaLnBrk="1" hangingPunct="1">
              <a:spcBef>
                <a:spcPct val="0"/>
              </a:spcBef>
            </a:pPr>
            <a:r>
              <a:rPr lang="en-US" altLang="en-US" dirty="0" smtClean="0"/>
              <a:t>Additionally, you will need to identify the Work Week Start Day.  This will direct the web how to display the work week to your employees.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p>
          <a:p>
            <a:pPr eaLnBrk="1" hangingPunct="1">
              <a:spcBef>
                <a:spcPct val="0"/>
              </a:spcBef>
            </a:pPr>
            <a:endParaRPr lang="en-US" altLang="en-US" dirty="0" smtClean="0"/>
          </a:p>
        </p:txBody>
      </p:sp>
    </p:spTree>
    <p:extLst>
      <p:ext uri="{BB962C8B-B14F-4D97-AF65-F5344CB8AC3E}">
        <p14:creationId xmlns:p14="http://schemas.microsoft.com/office/powerpoint/2010/main" val="411970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277F924-1D86-47B8-991C-8D5BA9CD87AB}" type="slidenum">
              <a:rPr lang="en-US" altLang="en-US" smtClean="0">
                <a:latin typeface="Tahoma" panose="020B0604030504040204" pitchFamily="34" charset="0"/>
              </a:rPr>
              <a:pPr eaLnBrk="1" hangingPunct="1">
                <a:spcBef>
                  <a:spcPct val="0"/>
                </a:spcBef>
              </a:pPr>
              <a:t>11</a:t>
            </a:fld>
            <a:endParaRPr lang="en-US" altLang="en-US" dirty="0" smtClean="0">
              <a:latin typeface="Tahoma" panose="020B0604030504040204" pitchFamily="34" charset="0"/>
            </a:endParaRPr>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Before exiting the Labor Year screen, go to the Labor Year Details icon.  This function is designed to layout the pay periods for the upcoming year.  </a:t>
            </a:r>
          </a:p>
          <a:p>
            <a:pPr eaLnBrk="1" hangingPunct="1">
              <a:spcBef>
                <a:spcPct val="0"/>
              </a:spcBef>
            </a:pPr>
            <a:endParaRPr lang="en-US" altLang="en-US" dirty="0" smtClean="0"/>
          </a:p>
        </p:txBody>
      </p:sp>
      <p:sp>
        <p:nvSpPr>
          <p:cNvPr id="59398" name="Rectangle 4"/>
          <p:cNvSpPr>
            <a:spLocks noChangeArrowheads="1"/>
          </p:cNvSpPr>
          <p:nvPr/>
        </p:nvSpPr>
        <p:spPr bwMode="auto">
          <a:xfrm>
            <a:off x="1168400" y="4415790"/>
            <a:ext cx="4443166" cy="3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3177" tIns="46589" rIns="93177" bIns="46589">
            <a:spAutoFit/>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kumimoji="1" lang="en-US" altLang="en-US" sz="1800" dirty="0">
              <a:latin typeface="Tahoma" panose="020B0604030504040204" pitchFamily="34" charset="0"/>
            </a:endParaRPr>
          </a:p>
        </p:txBody>
      </p:sp>
    </p:spTree>
    <p:extLst>
      <p:ext uri="{BB962C8B-B14F-4D97-AF65-F5344CB8AC3E}">
        <p14:creationId xmlns:p14="http://schemas.microsoft.com/office/powerpoint/2010/main" val="84815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the example above, 26 pay periods were generated and correspond to the Bi-Weekly</a:t>
            </a:r>
            <a:r>
              <a:rPr lang="en-US" altLang="en-US" baseline="0" dirty="0" smtClean="0"/>
              <a:t> </a:t>
            </a:r>
            <a:r>
              <a:rPr lang="en-US" altLang="en-US" dirty="0" smtClean="0"/>
              <a:t>pay cycle. </a:t>
            </a:r>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12</a:t>
            </a:fld>
            <a:endParaRPr lang="en-US" dirty="0"/>
          </a:p>
        </p:txBody>
      </p:sp>
    </p:spTree>
    <p:extLst>
      <p:ext uri="{BB962C8B-B14F-4D97-AF65-F5344CB8AC3E}">
        <p14:creationId xmlns:p14="http://schemas.microsoft.com/office/powerpoint/2010/main" val="137043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t>If your company uses the Auto Benefit Accrual Process in Accounting Master, the Tax Year Labor Date Range must be created prior to running the Benefit Accrual Year Process.  </a:t>
            </a:r>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13</a:t>
            </a:fld>
            <a:endParaRPr lang="en-US" dirty="0"/>
          </a:p>
        </p:txBody>
      </p:sp>
    </p:spTree>
    <p:extLst>
      <p:ext uri="{BB962C8B-B14F-4D97-AF65-F5344CB8AC3E}">
        <p14:creationId xmlns:p14="http://schemas.microsoft.com/office/powerpoint/2010/main" val="112911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FE506E-FBBF-4497-A62C-C7FFDE3C58B2}" type="slidenum">
              <a:rPr lang="en-US" altLang="en-US" smtClean="0">
                <a:latin typeface="Tahoma" panose="020B0604030504040204" pitchFamily="34" charset="0"/>
              </a:rPr>
              <a:pPr eaLnBrk="1" hangingPunct="1">
                <a:spcBef>
                  <a:spcPct val="0"/>
                </a:spcBef>
              </a:pPr>
              <a:t>14</a:t>
            </a:fld>
            <a:endParaRPr lang="en-US" altLang="en-US" dirty="0" smtClean="0">
              <a:latin typeface="Tahoma" panose="020B0604030504040204" pitchFamily="34"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Tax Year Setup</a:t>
            </a:r>
            <a:r>
              <a:rPr lang="en-US" altLang="en-US" baseline="0" dirty="0" smtClean="0"/>
              <a:t> screen is</a:t>
            </a:r>
            <a:r>
              <a:rPr lang="en-US" altLang="en-US" dirty="0" smtClean="0"/>
              <a:t> accessed from the Company screen, selecting the Payroll Default icon.  From the Payroll screen, the Tax Year Labor Date Range icon will need to be selected – as shown above. </a:t>
            </a:r>
          </a:p>
          <a:p>
            <a:pPr eaLnBrk="1" hangingPunct="1">
              <a:spcBef>
                <a:spcPct val="0"/>
              </a:spcBef>
            </a:pPr>
            <a:endParaRPr lang="en-US" altLang="en-US" dirty="0" smtClean="0"/>
          </a:p>
        </p:txBody>
      </p:sp>
    </p:spTree>
    <p:extLst>
      <p:ext uri="{BB962C8B-B14F-4D97-AF65-F5344CB8AC3E}">
        <p14:creationId xmlns:p14="http://schemas.microsoft.com/office/powerpoint/2010/main" val="183471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35BAB2-7C32-462F-A0B7-BE9E3D402F77}" type="slidenum">
              <a:rPr lang="en-US" altLang="en-US" smtClean="0">
                <a:latin typeface="Tahoma" panose="020B0604030504040204" pitchFamily="34" charset="0"/>
              </a:rPr>
              <a:pPr eaLnBrk="1" hangingPunct="1">
                <a:spcBef>
                  <a:spcPct val="0"/>
                </a:spcBef>
              </a:pPr>
              <a:t>15</a:t>
            </a:fld>
            <a:endParaRPr lang="en-US" altLang="en-US" dirty="0" smtClean="0">
              <a:latin typeface="Tahoma" panose="020B0604030504040204" pitchFamily="34" charset="0"/>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You may either enter the upcoming Tax Year, Frequency and Date Range or select the calendar icon at the top of the screen for an automated creation of the year.  This must be done before closing your benefit year. After saving the new year, click on the Tax Year Labor Date Range Icon.</a:t>
            </a:r>
          </a:p>
          <a:p>
            <a:pPr eaLnBrk="1" hangingPunct="1">
              <a:spcBef>
                <a:spcPct val="0"/>
              </a:spcBef>
            </a:pPr>
            <a:endParaRPr lang="en-US" dirty="0" smtClean="0"/>
          </a:p>
          <a:p>
            <a:pPr eaLnBrk="1" hangingPunct="1">
              <a:spcBef>
                <a:spcPct val="0"/>
              </a:spcBef>
            </a:pPr>
            <a:endParaRPr lang="en-US" altLang="en-US" dirty="0" smtClean="0"/>
          </a:p>
        </p:txBody>
      </p:sp>
      <p:sp>
        <p:nvSpPr>
          <p:cNvPr id="61446" name="Rectangle 4"/>
          <p:cNvSpPr>
            <a:spLocks noChangeArrowheads="1"/>
          </p:cNvSpPr>
          <p:nvPr/>
        </p:nvSpPr>
        <p:spPr bwMode="auto">
          <a:xfrm>
            <a:off x="1168400" y="4415790"/>
            <a:ext cx="4443166" cy="3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3177" tIns="46589" rIns="93177" bIns="46589">
            <a:spAutoFit/>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kumimoji="1" lang="en-US" altLang="en-US" sz="1800" dirty="0">
              <a:latin typeface="Tahoma" panose="020B0604030504040204" pitchFamily="34" charset="0"/>
            </a:endParaRPr>
          </a:p>
        </p:txBody>
      </p:sp>
    </p:spTree>
    <p:extLst>
      <p:ext uri="{BB962C8B-B14F-4D97-AF65-F5344CB8AC3E}">
        <p14:creationId xmlns:p14="http://schemas.microsoft.com/office/powerpoint/2010/main" val="414267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After creating the initial tax year, you can use the Tax Year Labor Date Range Icon to create subsequent Tax Years, based on the data previously entered.</a:t>
            </a: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587050-4233-4A3D-8D54-D15E797294F2}" type="slidenum">
              <a:rPr lang="en-US" altLang="en-US" smtClean="0">
                <a:latin typeface="Tahoma" panose="020B0604030504040204" pitchFamily="34" charset="0"/>
              </a:rPr>
              <a:pPr eaLnBrk="1" hangingPunct="1">
                <a:spcBef>
                  <a:spcPct val="0"/>
                </a:spcBef>
              </a:pPr>
              <a:t>16</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230829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Annual employee benefit plans are typically reset at Year-End, depending on your company policy. If you reset your annual plans at Year End, you have two options. </a:t>
            </a:r>
          </a:p>
          <a:p>
            <a:endParaRPr lang="en-US" baseline="0" dirty="0" smtClean="0"/>
          </a:p>
          <a:p>
            <a:r>
              <a:rPr lang="en-US" baseline="0" dirty="0" smtClean="0"/>
              <a:t>Using the Auto Accrue feature, the system can do the work for you, as you end the previous benefit year, &amp; create the new benefit year, perhaps carrying over left over hours. Auto Accrue not only has an option to accrue a set amount of hours throughout the year, it can also deposit a lump amount of hours into your employee totals, which they’d subtract from throughout the year. Once you’ve completed the initial setup, resetting the benefit year using the Benefit Accrual Year close feature is quick &amp; easy.</a:t>
            </a:r>
          </a:p>
          <a:p>
            <a:endParaRPr lang="en-US" baseline="0" dirty="0" smtClean="0"/>
          </a:p>
          <a:p>
            <a:r>
              <a:rPr lang="en-US" baseline="0" dirty="0" smtClean="0"/>
              <a:t>The second option to reset your benefit year, aside from the Benefit Accrual Year Close, is manually resetting your year. </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17</a:t>
            </a:fld>
            <a:endParaRPr lang="en-US" dirty="0"/>
          </a:p>
        </p:txBody>
      </p:sp>
    </p:spTree>
    <p:extLst>
      <p:ext uri="{BB962C8B-B14F-4D97-AF65-F5344CB8AC3E}">
        <p14:creationId xmlns:p14="http://schemas.microsoft.com/office/powerpoint/2010/main" val="1047905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994986-22C0-4440-A4DB-5A23C147AC95}" type="slidenum">
              <a:rPr lang="en-US" altLang="en-US" smtClean="0">
                <a:latin typeface="Tahoma" panose="020B0604030504040204" pitchFamily="34" charset="0"/>
              </a:rPr>
              <a:pPr eaLnBrk="1" hangingPunct="1">
                <a:spcBef>
                  <a:spcPct val="0"/>
                </a:spcBef>
              </a:pPr>
              <a:t>18</a:t>
            </a:fld>
            <a:endParaRPr lang="en-US" altLang="en-US" dirty="0" smtClean="0">
              <a:latin typeface="Tahoma" panose="020B060403050404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Starting with the Benefit</a:t>
            </a:r>
            <a:r>
              <a:rPr lang="en-US" altLang="en-US" baseline="0" dirty="0" smtClean="0"/>
              <a:t> Accrual Year Close, s</a:t>
            </a:r>
            <a:r>
              <a:rPr lang="en-US" altLang="en-US" dirty="0" smtClean="0"/>
              <a:t>ince you have already established the Tax Year Labor Date Range, you can proceed to reset your benefits.  To use the Benefit Accrual Year Close Tool to reset benefits that are set to auto-accrue, go to Payroll | </a:t>
            </a:r>
            <a:r>
              <a:rPr lang="en-US" altLang="en-US" dirty="0" smtClean="0"/>
              <a:t>Process </a:t>
            </a:r>
            <a:r>
              <a:rPr lang="en-US" altLang="en-US" dirty="0" smtClean="0"/>
              <a:t>| Benefit Accrual Year Close or from the Payroll Suite.</a:t>
            </a:r>
          </a:p>
          <a:p>
            <a:pPr eaLnBrk="1" hangingPunct="1">
              <a:spcBef>
                <a:spcPct val="0"/>
              </a:spcBef>
            </a:pPr>
            <a:endParaRPr lang="en-US" altLang="en-US" dirty="0" smtClean="0"/>
          </a:p>
          <a:p>
            <a:pPr eaLnBrk="1" hangingPunct="1">
              <a:spcBef>
                <a:spcPct val="0"/>
              </a:spcBef>
            </a:pPr>
            <a:r>
              <a:rPr lang="en-US" altLang="en-US" dirty="0" smtClean="0"/>
              <a:t>From this screen, you will select your Company and the Close Date</a:t>
            </a:r>
            <a:r>
              <a:rPr lang="en-US" altLang="en-US" b="1" dirty="0" smtClean="0"/>
              <a:t>.  </a:t>
            </a:r>
            <a:r>
              <a:rPr lang="en-US" altLang="en-US" dirty="0" smtClean="0"/>
              <a:t>The close date</a:t>
            </a:r>
            <a:r>
              <a:rPr lang="en-US" altLang="en-US" b="1" dirty="0" smtClean="0"/>
              <a:t> </a:t>
            </a:r>
            <a:r>
              <a:rPr lang="en-US" altLang="en-US" dirty="0" smtClean="0"/>
              <a:t>should be the last day of your current year’s accrual ending date.  If you do not know what this date is, you can find it by going to the benefit maintenance screen and review the current plan. </a:t>
            </a:r>
          </a:p>
          <a:p>
            <a:pPr eaLnBrk="1" hangingPunct="1">
              <a:spcBef>
                <a:spcPct val="0"/>
              </a:spcBef>
            </a:pPr>
            <a:endParaRPr lang="en-US" altLang="en-US" dirty="0" smtClean="0"/>
          </a:p>
          <a:p>
            <a:pPr eaLnBrk="1" hangingPunct="1">
              <a:spcBef>
                <a:spcPct val="0"/>
              </a:spcBef>
            </a:pPr>
            <a:r>
              <a:rPr lang="en-US" altLang="en-US" dirty="0" smtClean="0"/>
              <a:t>Choose the benefit pay type that you are closing, and the corresponding benefit accrual plan code.  </a:t>
            </a:r>
          </a:p>
        </p:txBody>
      </p:sp>
    </p:spTree>
    <p:extLst>
      <p:ext uri="{BB962C8B-B14F-4D97-AF65-F5344CB8AC3E}">
        <p14:creationId xmlns:p14="http://schemas.microsoft.com/office/powerpoint/2010/main" val="2871340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it’s an annual plan, select the All Employees radio button.  If using anniversary plans, choose the Select Employees radio button. </a:t>
            </a:r>
          </a:p>
          <a:p>
            <a:pPr eaLnBrk="1" hangingPunct="1">
              <a:spcBef>
                <a:spcPct val="0"/>
              </a:spcBef>
            </a:pPr>
            <a:endParaRPr lang="en-US" altLang="en-US" dirty="0" smtClean="0"/>
          </a:p>
          <a:p>
            <a:pPr eaLnBrk="1" hangingPunct="1">
              <a:spcBef>
                <a:spcPct val="0"/>
              </a:spcBef>
            </a:pPr>
            <a:r>
              <a:rPr lang="en-US" altLang="en-US" dirty="0" smtClean="0"/>
              <a:t>Companies using anniversary benefit plans will run this process every time an employee has met his or her anniversary date. </a:t>
            </a:r>
          </a:p>
          <a:p>
            <a:pPr eaLnBrk="1" hangingPunct="1">
              <a:spcBef>
                <a:spcPct val="0"/>
              </a:spcBef>
            </a:pPr>
            <a:endParaRPr lang="en-US" altLang="en-US" dirty="0" smtClean="0"/>
          </a:p>
        </p:txBody>
      </p:sp>
      <p:sp>
        <p:nvSpPr>
          <p:cNvPr id="5" name="Slide Number Placeholder 3"/>
          <p:cNvSpPr>
            <a:spLocks noGrp="1"/>
          </p:cNvSpPr>
          <p:nvPr>
            <p:ph type="sldNum" sz="quarter" idx="5"/>
          </p:nvPr>
        </p:nvSpPr>
        <p:spPr>
          <a:xfrm>
            <a:off x="3970938" y="8829967"/>
            <a:ext cx="3037840" cy="464820"/>
          </a:xfrm>
        </p:spPr>
        <p:txBody>
          <a:bodyPr/>
          <a:lstStyle/>
          <a:p>
            <a:pPr>
              <a:defRPr/>
            </a:pPr>
            <a:fld id="{ADD2DE1A-4CE6-4AF1-927F-BD113D686437}" type="slidenum">
              <a:rPr lang="en-US" smtClean="0"/>
              <a:pPr>
                <a:defRPr/>
              </a:pPr>
              <a:t>19</a:t>
            </a:fld>
            <a:endParaRPr lang="en-US" dirty="0"/>
          </a:p>
        </p:txBody>
      </p:sp>
    </p:spTree>
    <p:extLst>
      <p:ext uri="{BB962C8B-B14F-4D97-AF65-F5344CB8AC3E}">
        <p14:creationId xmlns:p14="http://schemas.microsoft.com/office/powerpoint/2010/main" val="93456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3EF36C-80BA-46E3-89CA-333B7FD88BF3}" type="slidenum">
              <a:rPr lang="en-US" altLang="en-US" smtClean="0">
                <a:latin typeface="Tahoma" panose="020B0604030504040204" pitchFamily="34" charset="0"/>
              </a:rPr>
              <a:pPr eaLnBrk="1" hangingPunct="1">
                <a:spcBef>
                  <a:spcPct val="0"/>
                </a:spcBef>
              </a:pPr>
              <a:t>2</a:t>
            </a:fld>
            <a:endParaRPr lang="en-US" altLang="en-US" dirty="0" smtClean="0">
              <a:latin typeface="Tahoma" panose="020B0604030504040204" pitchFamily="34" charset="0"/>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smtClean="0"/>
              <a:t>This list is a quick reference when you begin to process your company’s year-end steps.  This covers the basics and each will be explained in detail in this presentation.</a:t>
            </a:r>
          </a:p>
          <a:p>
            <a:pPr eaLnBrk="1" hangingPunct="1">
              <a:lnSpc>
                <a:spcPct val="90000"/>
              </a:lnSpc>
              <a:spcBef>
                <a:spcPct val="0"/>
              </a:spcBef>
            </a:pPr>
            <a:endParaRPr lang="en-US" altLang="en-US" dirty="0" smtClean="0"/>
          </a:p>
          <a:p>
            <a:pPr eaLnBrk="1" hangingPunct="1">
              <a:lnSpc>
                <a:spcPct val="90000"/>
              </a:lnSpc>
              <a:spcBef>
                <a:spcPct val="0"/>
              </a:spcBef>
            </a:pPr>
            <a:endParaRPr lang="en-US" altLang="en-US" dirty="0" smtClean="0"/>
          </a:p>
          <a:p>
            <a:pPr eaLnBrk="1" hangingPunct="1">
              <a:spcBef>
                <a:spcPct val="0"/>
              </a:spcBef>
            </a:pPr>
            <a:endParaRPr lang="en-US" altLang="en-US" b="1" dirty="0" smtClean="0"/>
          </a:p>
          <a:p>
            <a:pPr eaLnBrk="1" hangingPunct="1">
              <a:spcBef>
                <a:spcPct val="0"/>
              </a:spcBef>
            </a:pPr>
            <a:endParaRPr lang="en-US" altLang="en-US" dirty="0" smtClean="0"/>
          </a:p>
          <a:p>
            <a:pPr eaLnBrk="1" hangingPunct="1">
              <a:lnSpc>
                <a:spcPct val="90000"/>
              </a:lnSpc>
              <a:spcBef>
                <a:spcPct val="0"/>
              </a:spcBef>
            </a:pPr>
            <a:endParaRPr lang="en-US" altLang="en-US" dirty="0" smtClean="0"/>
          </a:p>
          <a:p>
            <a:pPr eaLnBrk="1" hangingPunct="1">
              <a:lnSpc>
                <a:spcPct val="90000"/>
              </a:lnSpc>
              <a:spcBef>
                <a:spcPct val="0"/>
              </a:spcBef>
            </a:pPr>
            <a:endParaRPr lang="en-US" altLang="en-US" dirty="0" smtClean="0"/>
          </a:p>
        </p:txBody>
      </p:sp>
    </p:spTree>
    <p:extLst>
      <p:ext uri="{BB962C8B-B14F-4D97-AF65-F5344CB8AC3E}">
        <p14:creationId xmlns:p14="http://schemas.microsoft.com/office/powerpoint/2010/main" val="477370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Close Accrual Year Posting Report will be generated.  The report will list employee benefit earnings by benefit accrual code.  The top section of the report will give you current details while the bottom shows the new plan moving into the next year. </a:t>
            </a:r>
          </a:p>
        </p:txBody>
      </p:sp>
      <p:sp>
        <p:nvSpPr>
          <p:cNvPr id="5" name="Slide Number Placeholder 3"/>
          <p:cNvSpPr>
            <a:spLocks noGrp="1"/>
          </p:cNvSpPr>
          <p:nvPr>
            <p:ph type="sldNum" sz="quarter" idx="5"/>
          </p:nvPr>
        </p:nvSpPr>
        <p:spPr>
          <a:xfrm>
            <a:off x="3970938" y="8829967"/>
            <a:ext cx="3037840" cy="464820"/>
          </a:xfrm>
        </p:spPr>
        <p:txBody>
          <a:bodyPr/>
          <a:lstStyle/>
          <a:p>
            <a:pPr>
              <a:defRPr/>
            </a:pPr>
            <a:fld id="{ADD2DE1A-4CE6-4AF1-927F-BD113D686437}" type="slidenum">
              <a:rPr lang="en-US" smtClean="0"/>
              <a:pPr>
                <a:defRPr/>
              </a:pPr>
              <a:t>20</a:t>
            </a:fld>
            <a:endParaRPr lang="en-US" dirty="0"/>
          </a:p>
        </p:txBody>
      </p:sp>
    </p:spTree>
    <p:extLst>
      <p:ext uri="{BB962C8B-B14F-4D97-AF65-F5344CB8AC3E}">
        <p14:creationId xmlns:p14="http://schemas.microsoft.com/office/powerpoint/2010/main" val="3930305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After closing the report, a confirmation message will appear asking if you wish to close the accrual year and reset benefit hours for the reported employees.  Selecting Yes will run the process to reset, if you select No</a:t>
            </a:r>
            <a:r>
              <a:rPr lang="en-US" altLang="en-US" dirty="0" smtClean="0"/>
              <a:t>,</a:t>
            </a:r>
            <a:r>
              <a:rPr lang="en-US" altLang="en-US" baseline="0" dirty="0" smtClean="0"/>
              <a:t> you will return to the Benefit Close screen to make any needed corrections</a:t>
            </a:r>
            <a:r>
              <a:rPr lang="en-US" altLang="en-US" dirty="0" smtClean="0"/>
              <a:t>. </a:t>
            </a:r>
            <a:endParaRPr lang="en-US" altLang="en-US" dirty="0" smtClean="0"/>
          </a:p>
        </p:txBody>
      </p:sp>
      <p:sp>
        <p:nvSpPr>
          <p:cNvPr id="5" name="Slide Number Placeholder 3"/>
          <p:cNvSpPr>
            <a:spLocks noGrp="1"/>
          </p:cNvSpPr>
          <p:nvPr>
            <p:ph type="sldNum" sz="quarter" idx="5"/>
          </p:nvPr>
        </p:nvSpPr>
        <p:spPr>
          <a:xfrm>
            <a:off x="3970938" y="8829967"/>
            <a:ext cx="3037840" cy="464820"/>
          </a:xfrm>
        </p:spPr>
        <p:txBody>
          <a:bodyPr/>
          <a:lstStyle/>
          <a:p>
            <a:pPr>
              <a:defRPr/>
            </a:pPr>
            <a:fld id="{ADD2DE1A-4CE6-4AF1-927F-BD113D686437}" type="slidenum">
              <a:rPr lang="en-US" smtClean="0"/>
              <a:pPr>
                <a:defRPr/>
              </a:pPr>
              <a:t>21</a:t>
            </a:fld>
            <a:endParaRPr lang="en-US" dirty="0"/>
          </a:p>
        </p:txBody>
      </p:sp>
    </p:spTree>
    <p:extLst>
      <p:ext uri="{BB962C8B-B14F-4D97-AF65-F5344CB8AC3E}">
        <p14:creationId xmlns:p14="http://schemas.microsoft.com/office/powerpoint/2010/main" val="15848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verify that the process was successful, you can go to the Employee Benefit Maintenance screen.  A new row should be present for all the benefits closed through the process.  This row will display the upcoming year and its tax year labor date range.  If your plan allows carryover hours – you will see the carryover value accordingly.  </a:t>
            </a:r>
          </a:p>
          <a:p>
            <a:pPr eaLnBrk="1" hangingPunct="1">
              <a:spcBef>
                <a:spcPct val="0"/>
              </a:spcBef>
            </a:pPr>
            <a:endParaRPr lang="en-US" altLang="en-US" dirty="0" smtClean="0"/>
          </a:p>
          <a:p>
            <a:pPr eaLnBrk="1" hangingPunct="1">
              <a:spcBef>
                <a:spcPct val="0"/>
              </a:spcBef>
            </a:pPr>
            <a:r>
              <a:rPr lang="en-US" altLang="en-US" dirty="0" smtClean="0"/>
              <a:t>**Hours for the new year will not be earned until the first payroll cycle processing of the new year. </a:t>
            </a:r>
          </a:p>
        </p:txBody>
      </p:sp>
      <p:sp>
        <p:nvSpPr>
          <p:cNvPr id="5" name="Slide Number Placeholder 3"/>
          <p:cNvSpPr>
            <a:spLocks noGrp="1"/>
          </p:cNvSpPr>
          <p:nvPr>
            <p:ph type="sldNum" sz="quarter" idx="5"/>
          </p:nvPr>
        </p:nvSpPr>
        <p:spPr>
          <a:xfrm>
            <a:off x="3970938" y="8829967"/>
            <a:ext cx="3037840" cy="464820"/>
          </a:xfrm>
        </p:spPr>
        <p:txBody>
          <a:bodyPr/>
          <a:lstStyle/>
          <a:p>
            <a:pPr>
              <a:defRPr/>
            </a:pPr>
            <a:fld id="{ADD2DE1A-4CE6-4AF1-927F-BD113D686437}" type="slidenum">
              <a:rPr lang="en-US" smtClean="0"/>
              <a:pPr>
                <a:defRPr/>
              </a:pPr>
              <a:t>22</a:t>
            </a:fld>
            <a:endParaRPr lang="en-US" dirty="0"/>
          </a:p>
        </p:txBody>
      </p:sp>
    </p:spTree>
    <p:extLst>
      <p:ext uri="{BB962C8B-B14F-4D97-AF65-F5344CB8AC3E}">
        <p14:creationId xmlns:p14="http://schemas.microsoft.com/office/powerpoint/2010/main" val="28744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you are not using the auto accrual function in Accounting Master, benefit hours will need to be manually reset for each employee.  To do this, you will need to go to Packages | Payroll | Employee or from the Payroll Ribbon Tab. </a:t>
            </a:r>
          </a:p>
          <a:p>
            <a:pPr eaLnBrk="1" hangingPunct="1">
              <a:spcBef>
                <a:spcPct val="0"/>
              </a:spcBef>
            </a:pPr>
            <a:endParaRPr lang="en-US" altLang="en-US" dirty="0" smtClean="0"/>
          </a:p>
          <a:p>
            <a:pPr eaLnBrk="1" hangingPunct="1">
              <a:spcBef>
                <a:spcPct val="0"/>
              </a:spcBef>
            </a:pPr>
            <a:r>
              <a:rPr lang="en-US" altLang="en-US" dirty="0" smtClean="0"/>
              <a:t>From the Employee screen, choose your employee and select the Compensation icon.  This will bring up the Compensation screen where you will click on the Benefit Maintenance icon.  </a:t>
            </a:r>
          </a:p>
          <a:p>
            <a:pPr eaLnBrk="1" hangingPunct="1">
              <a:spcBef>
                <a:spcPct val="0"/>
              </a:spcBef>
            </a:pPr>
            <a:endParaRPr lang="en-US" altLang="en-US" dirty="0" smtClean="0"/>
          </a:p>
          <a:p>
            <a:pPr eaLnBrk="1" hangingPunct="1">
              <a:spcBef>
                <a:spcPct val="0"/>
              </a:spcBef>
            </a:pPr>
            <a:r>
              <a:rPr lang="en-US" altLang="en-US" dirty="0" smtClean="0"/>
              <a:t>On the Benefit Maintenance screen, select a benefit pay type for this employee and enter the effective and ending dates.  Click Add at the top of the screen when finished.  </a:t>
            </a:r>
          </a:p>
          <a:p>
            <a:pPr eaLnBrk="1" hangingPunct="1">
              <a:spcBef>
                <a:spcPct val="0"/>
              </a:spcBef>
            </a:pPr>
            <a:endParaRPr lang="en-US" altLang="en-US" dirty="0" smtClean="0"/>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14B842-2A1E-43FA-9278-3BFFCE89E341}" type="slidenum">
              <a:rPr lang="en-US" altLang="en-US" smtClean="0">
                <a:latin typeface="Tahoma" panose="020B0604030504040204" pitchFamily="34" charset="0"/>
              </a:rPr>
              <a:pPr eaLnBrk="1" hangingPunct="1">
                <a:spcBef>
                  <a:spcPct val="0"/>
                </a:spcBef>
              </a:pPr>
              <a:t>23</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2519249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enter benefit detail hours for this employee, select the row you just created by double-clicking or right-click and update.  Then click on the Benefit Earned/Used Detail icon at the top.  </a:t>
            </a:r>
          </a:p>
          <a:p>
            <a:pPr eaLnBrk="1" hangingPunct="1">
              <a:spcBef>
                <a:spcPct val="0"/>
              </a:spcBef>
            </a:pPr>
            <a:endParaRPr lang="en-US" altLang="en-US" dirty="0" smtClean="0"/>
          </a:p>
          <a:p>
            <a:pPr eaLnBrk="1" hangingPunct="1">
              <a:spcBef>
                <a:spcPct val="0"/>
              </a:spcBef>
            </a:pPr>
            <a:r>
              <a:rPr lang="en-US" altLang="en-US" dirty="0" smtClean="0"/>
              <a:t>From the Benefit Earned/Used Detail screen, enter a cycle date (the date in which the hours are effective) and a description for the hours.  Then enter any Earned, Used or Carryover hours. </a:t>
            </a:r>
          </a:p>
          <a:p>
            <a:pPr eaLnBrk="1" hangingPunct="1">
              <a:spcBef>
                <a:spcPct val="0"/>
              </a:spcBef>
            </a:pPr>
            <a:endParaRPr lang="en-US" altLang="en-US" dirty="0" smtClean="0"/>
          </a:p>
          <a:p>
            <a:pPr eaLnBrk="1" hangingPunct="1">
              <a:spcBef>
                <a:spcPct val="0"/>
              </a:spcBef>
            </a:pPr>
            <a:r>
              <a:rPr lang="en-US" altLang="en-US" dirty="0" smtClean="0"/>
              <a:t>This process will need to be completed for each benefit assigned to the employee.  </a:t>
            </a:r>
          </a:p>
        </p:txBody>
      </p:sp>
      <p:sp>
        <p:nvSpPr>
          <p:cNvPr id="696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222B3B-B718-4838-90A2-78C83DA748AA}" type="slidenum">
              <a:rPr lang="en-US" altLang="en-US" smtClean="0">
                <a:latin typeface="Tahoma" panose="020B0604030504040204" pitchFamily="34" charset="0"/>
              </a:rPr>
              <a:pPr eaLnBrk="1" hangingPunct="1">
                <a:spcBef>
                  <a:spcPct val="0"/>
                </a:spcBef>
              </a:pPr>
              <a:t>24</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4152202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Prior to running the first payroll of the year, your tax tables for the upcoming year will need to be updated. </a:t>
            </a:r>
          </a:p>
          <a:p>
            <a:endParaRPr lang="en-US" dirty="0"/>
          </a:p>
          <a:p>
            <a:r>
              <a:rPr lang="en-US" dirty="0" smtClean="0"/>
              <a:t>The </a:t>
            </a:r>
            <a:r>
              <a:rPr lang="en-US" dirty="0"/>
              <a:t>Accounting Master Software Support team will pass along the current known tax information. We strongly recommend that you review this information carefully and compare it to your most recent tax information. Although MACC works to keep informed of all current tax rates, it’s important that you analyze this information for accuracy as we are not liable for anything that may have been overlooked. Please keep in mind that we are not tax advisors. You will want to carefully review the information and confirm its accuracy with your tax experts. </a:t>
            </a:r>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25</a:t>
            </a:fld>
            <a:endParaRPr lang="en-US" dirty="0"/>
          </a:p>
        </p:txBody>
      </p:sp>
    </p:spTree>
    <p:extLst>
      <p:ext uri="{BB962C8B-B14F-4D97-AF65-F5344CB8AC3E}">
        <p14:creationId xmlns:p14="http://schemas.microsoft.com/office/powerpoint/2010/main" val="2463409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access the tax tables go to Packages | Payroll | Tax Tables | Federal.  This information may also be accessed from the Payroll Suite. </a:t>
            </a:r>
          </a:p>
          <a:p>
            <a:pPr eaLnBrk="1" hangingPunct="1">
              <a:spcBef>
                <a:spcPct val="0"/>
              </a:spcBef>
            </a:pPr>
            <a:r>
              <a:rPr lang="en-US" altLang="en-US" dirty="0" smtClean="0"/>
              <a:t>    </a:t>
            </a:r>
          </a:p>
          <a:p>
            <a:pPr eaLnBrk="1" hangingPunct="1">
              <a:spcBef>
                <a:spcPct val="0"/>
              </a:spcBef>
            </a:pPr>
            <a:r>
              <a:rPr lang="en-US" altLang="en-US" dirty="0" smtClean="0"/>
              <a:t>It is important to first outdate the current tables before entering the new year’s changes. To outdate a tax table, recall the current effective date and place a date in the End Date field. </a:t>
            </a:r>
          </a:p>
          <a:p>
            <a:pPr eaLnBrk="1" hangingPunct="1">
              <a:spcBef>
                <a:spcPct val="0"/>
              </a:spcBef>
            </a:pPr>
            <a:endParaRPr lang="en-US" altLang="en-US" dirty="0" smtClean="0"/>
          </a:p>
        </p:txBody>
      </p:sp>
      <p:sp>
        <p:nvSpPr>
          <p:cNvPr id="5" name="Slide Number Placeholder 3"/>
          <p:cNvSpPr>
            <a:spLocks noGrp="1"/>
          </p:cNvSpPr>
          <p:nvPr>
            <p:ph type="sldNum" sz="quarter" idx="5"/>
          </p:nvPr>
        </p:nvSpPr>
        <p:spPr>
          <a:xfrm>
            <a:off x="3970938" y="8829967"/>
            <a:ext cx="3037840" cy="464820"/>
          </a:xfrm>
        </p:spPr>
        <p:txBody>
          <a:bodyPr/>
          <a:lstStyle/>
          <a:p>
            <a:pPr>
              <a:defRPr/>
            </a:pPr>
            <a:fld id="{ADD2DE1A-4CE6-4AF1-927F-BD113D686437}" type="slidenum">
              <a:rPr lang="en-US" smtClean="0"/>
              <a:pPr>
                <a:defRPr/>
              </a:pPr>
              <a:t>26</a:t>
            </a:fld>
            <a:endParaRPr lang="en-US" dirty="0"/>
          </a:p>
        </p:txBody>
      </p:sp>
    </p:spTree>
    <p:extLst>
      <p:ext uri="{BB962C8B-B14F-4D97-AF65-F5344CB8AC3E}">
        <p14:creationId xmlns:p14="http://schemas.microsoft.com/office/powerpoint/2010/main" val="350678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new icon has been added to the Tax Table screens. In the past, a MACC Accounting Master representative would send you tax updates and changes. Now you can click on the “M” icon and be directed to a MACC web site that contains all changed Federal and State tax tables. </a:t>
            </a:r>
          </a:p>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616FA07-11B3-4993-B8F5-8F04A0E8400F}" type="slidenum">
              <a:rPr lang="en-US" altLang="en-US" smtClean="0">
                <a:latin typeface="Tahoma" panose="020B0604030504040204" pitchFamily="34" charset="0"/>
              </a:rPr>
              <a:pPr eaLnBrk="1" hangingPunct="1">
                <a:spcBef>
                  <a:spcPct val="0"/>
                </a:spcBef>
              </a:pPr>
              <a:t>27</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2705213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can copy a prior year’s tax tables &amp; make updates as needed. Click on the ‘New’ effective date button. Enter a new Beginning Date for the tax table to be created. </a:t>
            </a:r>
          </a:p>
          <a:p>
            <a:endParaRPr lang="en-US" altLang="en-US" dirty="0" smtClean="0"/>
          </a:p>
          <a:p>
            <a:r>
              <a:rPr lang="en-US" altLang="en-US" dirty="0" smtClean="0"/>
              <a:t>From the ‘Copy From’ dropdown, select the tax table you want to copy for the new year.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776EC6-1088-45BB-AB31-319C0E70CA02}" type="slidenum">
              <a:rPr lang="en-US" altLang="en-US" smtClean="0">
                <a:latin typeface="Tahoma" panose="020B0604030504040204" pitchFamily="34" charset="0"/>
              </a:rPr>
              <a:pPr eaLnBrk="1" hangingPunct="1">
                <a:spcBef>
                  <a:spcPct val="0"/>
                </a:spcBef>
              </a:pPr>
              <a:t>28</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987061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After you have chosen a year to Copy From, click on the Add button. You will be asked if the year you have chosen is the correct year to copy. If you have chosen the correct year, click on ‘Yes’. </a:t>
            </a:r>
          </a:p>
          <a:p>
            <a:endParaRPr lang="en-US" altLang="en-US" dirty="0" smtClean="0"/>
          </a:p>
          <a:p>
            <a:pPr defTabSz="931774">
              <a:defRPr/>
            </a:pPr>
            <a:r>
              <a:rPr lang="en-US" altLang="en-US" dirty="0" smtClean="0"/>
              <a:t>Once you select Yes, you will be asked if you want the Tax Table Entries copied as well. By answering ‘Yes’, the system will create tax table entries as seen in the next screen shot. </a:t>
            </a:r>
          </a:p>
          <a:p>
            <a:pPr defTabSz="931774">
              <a:defRPr/>
            </a:pPr>
            <a:endParaRPr lang="en-US" altLang="en-US" dirty="0" smtClean="0"/>
          </a:p>
          <a:p>
            <a:r>
              <a:rPr lang="en-US" altLang="en-US" dirty="0" smtClean="0"/>
              <a:t>If the tax table entries have changed dramatically, you may want to say ‘No’ and enter the new tables entirely. If you prefer to copy the tax table entries, click on “Yes”.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01F8431-8371-4519-9F96-7E9E06270A3A}" type="slidenum">
              <a:rPr lang="en-US" altLang="en-US" smtClean="0">
                <a:latin typeface="Tahoma" panose="020B0604030504040204" pitchFamily="34" charset="0"/>
              </a:rPr>
              <a:pPr eaLnBrk="1" hangingPunct="1">
                <a:spcBef>
                  <a:spcPct val="0"/>
                </a:spcBef>
              </a:pPr>
              <a:t>29</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87767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Before any entries can be made into the upcoming fiscal year, you’ll need to establish that year in your Accounting Master database. </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3</a:t>
            </a:fld>
            <a:endParaRPr lang="en-US" dirty="0"/>
          </a:p>
        </p:txBody>
      </p:sp>
    </p:spTree>
    <p:extLst>
      <p:ext uri="{BB962C8B-B14F-4D97-AF65-F5344CB8AC3E}">
        <p14:creationId xmlns:p14="http://schemas.microsoft.com/office/powerpoint/2010/main" val="3476393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necessary, you may also need to update your state tax tables. To do this go to Packages | Payroll | Tax Tables | State.  This may also be accessed from the Payroll Suite</a:t>
            </a:r>
          </a:p>
          <a:p>
            <a:pPr eaLnBrk="1" hangingPunct="1">
              <a:spcBef>
                <a:spcPct val="0"/>
              </a:spcBef>
            </a:pPr>
            <a:r>
              <a:rPr lang="en-US" altLang="en-US" dirty="0" smtClean="0"/>
              <a:t>    </a:t>
            </a:r>
          </a:p>
          <a:p>
            <a:pPr eaLnBrk="1" hangingPunct="1">
              <a:spcBef>
                <a:spcPct val="0"/>
              </a:spcBef>
            </a:pPr>
            <a:r>
              <a:rPr lang="en-US" altLang="en-US" dirty="0" smtClean="0"/>
              <a:t>Similar to the federal tax tables</a:t>
            </a:r>
            <a:r>
              <a:rPr lang="en-US" altLang="en-US" dirty="0" smtClean="0">
                <a:solidFill>
                  <a:srgbClr val="336699"/>
                </a:solidFill>
              </a:rPr>
              <a:t>, </a:t>
            </a:r>
            <a:r>
              <a:rPr lang="en-US" altLang="en-US" dirty="0" smtClean="0"/>
              <a:t>it is important to first outdate the current state tax tables before entering the new year’s changes. </a:t>
            </a:r>
          </a:p>
          <a:p>
            <a:pPr eaLnBrk="1" hangingPunct="1">
              <a:spcBef>
                <a:spcPct val="0"/>
              </a:spcBef>
            </a:pPr>
            <a:endParaRPr lang="en-US" altLang="en-US" dirty="0" smtClean="0"/>
          </a:p>
          <a:p>
            <a:pPr eaLnBrk="1" hangingPunct="1">
              <a:spcBef>
                <a:spcPct val="0"/>
              </a:spcBef>
            </a:pPr>
            <a:r>
              <a:rPr lang="en-US" altLang="en-US" dirty="0" smtClean="0"/>
              <a:t>At the State Tax screen, you have the same opportunity as the Federal Table to copy an earlier tax screen. (See next slide)</a:t>
            </a:r>
          </a:p>
          <a:p>
            <a:pPr eaLnBrk="1" hangingPunct="1">
              <a:spcBef>
                <a:spcPct val="0"/>
              </a:spcBef>
            </a:pPr>
            <a:endParaRPr lang="en-US" altLang="en-US" dirty="0" smtClean="0"/>
          </a:p>
          <a:p>
            <a:pPr eaLnBrk="1" hangingPunct="1">
              <a:spcBef>
                <a:spcPct val="0"/>
              </a:spcBef>
            </a:pPr>
            <a:r>
              <a:rPr lang="en-US" altLang="en-US" dirty="0" smtClean="0"/>
              <a:t>Your Accounting Master Software Support Representative will send updates, but please check your state website to verify all changes have been identified.  Additionally, as you become aware of state changes, notify AM support for verification of the change. </a:t>
            </a:r>
          </a:p>
          <a:p>
            <a:pPr eaLnBrk="1" hangingPunct="1">
              <a:spcBef>
                <a:spcPct val="0"/>
              </a:spcBef>
            </a:pPr>
            <a:endParaRPr lang="en-US" altLang="en-US" dirty="0" smtClean="0"/>
          </a:p>
          <a:p>
            <a:pPr eaLnBrk="1" hangingPunct="1">
              <a:spcBef>
                <a:spcPct val="0"/>
              </a:spcBef>
            </a:pPr>
            <a:r>
              <a:rPr lang="en-US" altLang="en-US" dirty="0" smtClean="0"/>
              <a:t>The Unemployment % will need to be filled in and is unique to your company. This information will be provided to you by your state. </a:t>
            </a:r>
          </a:p>
          <a:p>
            <a:endParaRPr lang="en-US" altLang="en-US" dirty="0" smtClean="0"/>
          </a:p>
          <a:p>
            <a:r>
              <a:rPr lang="en-US" altLang="en-US" dirty="0" smtClean="0"/>
              <a:t>If copying a tax table from a prior year, click on the Effective Date New option. Enter a new begin date for the tax table to be created. From the Copy From dropdown, choose the prior tax table you wish to copy. </a:t>
            </a:r>
          </a:p>
          <a:p>
            <a:endParaRPr lang="en-US" altLang="en-US" dirty="0" smtClean="0"/>
          </a:p>
          <a:p>
            <a:r>
              <a:rPr lang="en-US" altLang="en-US" dirty="0" smtClean="0"/>
              <a:t>Click on the Add button to record the copy process.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1A0119-EA3F-4E06-8638-0E455E6EB4D5}" type="slidenum">
              <a:rPr lang="en-US" altLang="en-US" smtClean="0">
                <a:latin typeface="Tahoma" panose="020B0604030504040204" pitchFamily="34" charset="0"/>
              </a:rPr>
              <a:pPr eaLnBrk="1" hangingPunct="1">
                <a:spcBef>
                  <a:spcPct val="0"/>
                </a:spcBef>
              </a:pPr>
              <a:t>30</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52076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Upon clicking the Add button, you will be asked if you want to Copy State Taxes from Effective Date 01/01/2014. </a:t>
            </a:r>
          </a:p>
          <a:p>
            <a:endParaRPr lang="en-US" altLang="en-US" dirty="0" smtClean="0"/>
          </a:p>
          <a:p>
            <a:pPr defTabSz="931774">
              <a:defRPr/>
            </a:pPr>
            <a:r>
              <a:rPr lang="en-US" altLang="en-US" dirty="0" smtClean="0"/>
              <a:t>Upon clicking the Add button, you will be asked if you want to copy the existing Tax Table Entries. If the tax table entries have changed dramatically, you may want to say ‘No’ and enter the new tables entirely. If you prefer to copy the tax table entries, click on “Yes”.</a:t>
            </a:r>
          </a:p>
          <a:p>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A1AFCE3-3BAB-4571-8B08-B9806AEBA1E4}" type="slidenum">
              <a:rPr lang="en-US" altLang="en-US" smtClean="0">
                <a:latin typeface="Tahoma" panose="020B0604030504040204" pitchFamily="34" charset="0"/>
              </a:rPr>
              <a:pPr eaLnBrk="1" hangingPunct="1"/>
              <a:t>31</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894606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From the Tax Type Information, choose the Type in the dropdown. After you have made your adjustments, click on the Update button. If necessary, choose the other options of Types that need to be changed.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EB8A0B-CE59-4337-8C25-2A5A598BD391}" type="slidenum">
              <a:rPr lang="en-US" altLang="en-US" smtClean="0">
                <a:latin typeface="Tahoma" panose="020B0604030504040204" pitchFamily="34" charset="0"/>
              </a:rPr>
              <a:pPr eaLnBrk="1" hangingPunct="1">
                <a:spcBef>
                  <a:spcPct val="0"/>
                </a:spcBef>
              </a:pPr>
              <a:t>32</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1559266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4EE1F48-F53D-4E26-AFCD-8AB4E46E9299}" type="slidenum">
              <a:rPr lang="en-US" altLang="en-US" smtClean="0">
                <a:latin typeface="Tahoma" panose="020B0604030504040204" pitchFamily="34" charset="0"/>
              </a:rPr>
              <a:pPr eaLnBrk="1" hangingPunct="1">
                <a:spcBef>
                  <a:spcPct val="0"/>
                </a:spcBef>
              </a:pPr>
              <a:t>33</a:t>
            </a:fld>
            <a:endParaRPr lang="en-US" altLang="en-US" dirty="0" smtClean="0">
              <a:latin typeface="Tahoma" panose="020B0604030504040204" pitchFamily="34" charset="0"/>
            </a:endParaRPr>
          </a:p>
        </p:txBody>
      </p:sp>
      <p:sp>
        <p:nvSpPr>
          <p:cNvPr id="798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your company is withholding local taxes, the Local Tax Table may also need to be updated.  To access the Local Tax Table go to Packages | Payroll | Tax Tables | Local.  This information</a:t>
            </a:r>
            <a:r>
              <a:rPr lang="en-US" altLang="en-US" baseline="0" dirty="0" smtClean="0"/>
              <a:t> may also be accessed </a:t>
            </a:r>
            <a:r>
              <a:rPr lang="en-US" altLang="en-US" dirty="0" smtClean="0"/>
              <a:t>from the Payroll Suite.</a:t>
            </a:r>
          </a:p>
          <a:p>
            <a:pPr eaLnBrk="1" hangingPunct="1">
              <a:spcBef>
                <a:spcPct val="0"/>
              </a:spcBef>
            </a:pPr>
            <a:endParaRPr lang="en-US" altLang="en-US" dirty="0" smtClean="0"/>
          </a:p>
          <a:p>
            <a:pPr eaLnBrk="1" hangingPunct="1">
              <a:spcBef>
                <a:spcPct val="0"/>
              </a:spcBef>
            </a:pPr>
            <a:r>
              <a:rPr lang="en-US" altLang="en-US" dirty="0" smtClean="0"/>
              <a:t>MACC will not be informed of local tax changes, please check with local authorities to see if changes need to be made. </a:t>
            </a:r>
          </a:p>
        </p:txBody>
      </p:sp>
    </p:spTree>
    <p:extLst>
      <p:ext uri="{BB962C8B-B14F-4D97-AF65-F5344CB8AC3E}">
        <p14:creationId xmlns:p14="http://schemas.microsoft.com/office/powerpoint/2010/main" val="1172774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year-end,</a:t>
            </a:r>
            <a:r>
              <a:rPr lang="en-US" baseline="0" dirty="0" smtClean="0"/>
              <a:t> companies also commonly revise their employee compensation and/or deductions. For compensation increases, the Compensation Detail screen has to be updated in the Employee screen, under Compensation – Compensation Detail.</a:t>
            </a:r>
          </a:p>
          <a:p>
            <a:endParaRPr lang="en-US" baseline="0" dirty="0" smtClean="0"/>
          </a:p>
          <a:p>
            <a:r>
              <a:rPr lang="en-US" baseline="0" dirty="0" smtClean="0"/>
              <a:t>To update your employee deduction setup, there are two options. You can update each employee individually in the Employee screen, under Employee Deductions. To update more than one employee at a time, the Global Deduction Change tool makes the process quick &amp; easy. This is found in the Payroll Suite, under Global Deduction Change.</a:t>
            </a:r>
          </a:p>
          <a:p>
            <a:endParaRPr lang="en-US" baseline="0" dirty="0" smtClean="0"/>
          </a:p>
          <a:p>
            <a:r>
              <a:rPr lang="en-US" baseline="0" dirty="0" smtClean="0"/>
              <a:t>If needed, to update your deduction setup entirely, the Deductions screen is located in the Payroll Suite, under Deductions.</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34</a:t>
            </a:fld>
            <a:endParaRPr lang="en-US" dirty="0"/>
          </a:p>
        </p:txBody>
      </p:sp>
    </p:spTree>
    <p:extLst>
      <p:ext uri="{BB962C8B-B14F-4D97-AF65-F5344CB8AC3E}">
        <p14:creationId xmlns:p14="http://schemas.microsoft.com/office/powerpoint/2010/main" val="4169810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AEB1D04-73CE-4B4B-A985-0CB94755B8AA}" type="slidenum">
              <a:rPr lang="en-US" altLang="en-US" smtClean="0">
                <a:latin typeface="Tahoma" panose="020B0604030504040204" pitchFamily="34" charset="0"/>
              </a:rPr>
              <a:pPr eaLnBrk="1" hangingPunct="1">
                <a:spcBef>
                  <a:spcPct val="0"/>
                </a:spcBef>
              </a:pPr>
              <a:t>35</a:t>
            </a:fld>
            <a:endParaRPr lang="en-US" altLang="en-US" dirty="0" smtClean="0">
              <a:latin typeface="Tahoma" panose="020B0604030504040204" pitchFamily="34" charset="0"/>
            </a:endParaRPr>
          </a:p>
        </p:txBody>
      </p:sp>
      <p:sp>
        <p:nvSpPr>
          <p:cNvPr id="880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The reports listed above are useful reports to run before you run your year-end close.  All of the reports may not be applicable, depending on which modules your company utilizes.</a:t>
            </a:r>
          </a:p>
          <a:p>
            <a:pPr eaLnBrk="1" hangingPunct="1">
              <a:lnSpc>
                <a:spcPct val="80000"/>
              </a:lnSpc>
              <a:spcBef>
                <a:spcPct val="0"/>
              </a:spcBef>
            </a:pPr>
            <a:endParaRPr lang="en-US" altLang="en-US" dirty="0"/>
          </a:p>
          <a:p>
            <a:pPr eaLnBrk="1" hangingPunct="1">
              <a:lnSpc>
                <a:spcPct val="80000"/>
              </a:lnSpc>
              <a:spcBef>
                <a:spcPct val="0"/>
              </a:spcBef>
            </a:pPr>
            <a:r>
              <a:rPr lang="en-US" altLang="en-US" b="1" dirty="0"/>
              <a:t>Trial Balance Report </a:t>
            </a:r>
            <a:r>
              <a:rPr lang="en-US" altLang="en-US" dirty="0"/>
              <a:t>– Run this report before you do your Period 13 close.  Make sure only Period 13 entries are posted.  You may run this report as many times as desired.  This will also be viewable through the Period Close Processing.</a:t>
            </a:r>
          </a:p>
          <a:p>
            <a:pPr eaLnBrk="1" hangingPunct="1">
              <a:lnSpc>
                <a:spcPct val="80000"/>
              </a:lnSpc>
              <a:spcBef>
                <a:spcPct val="0"/>
              </a:spcBef>
            </a:pPr>
            <a:endParaRPr lang="en-US" altLang="en-US" i="1" dirty="0"/>
          </a:p>
          <a:p>
            <a:pPr eaLnBrk="1" hangingPunct="1">
              <a:lnSpc>
                <a:spcPct val="80000"/>
              </a:lnSpc>
              <a:spcBef>
                <a:spcPct val="0"/>
              </a:spcBef>
            </a:pPr>
            <a:r>
              <a:rPr lang="en-US" altLang="en-US" b="1" dirty="0"/>
              <a:t>Outstanding Invoices AP/AR </a:t>
            </a:r>
            <a:r>
              <a:rPr lang="en-US" altLang="en-US" dirty="0"/>
              <a:t>– Run an invoice search of all outstanding invoices, verify that they are posted to the correct period and if they should have been paid or received.</a:t>
            </a:r>
          </a:p>
          <a:p>
            <a:pPr eaLnBrk="1" hangingPunct="1">
              <a:lnSpc>
                <a:spcPct val="80000"/>
              </a:lnSpc>
              <a:spcBef>
                <a:spcPct val="0"/>
              </a:spcBef>
            </a:pPr>
            <a:endParaRPr lang="en-US" altLang="en-US" i="1" dirty="0"/>
          </a:p>
          <a:p>
            <a:pPr eaLnBrk="1" hangingPunct="1">
              <a:lnSpc>
                <a:spcPct val="80000"/>
              </a:lnSpc>
              <a:spcBef>
                <a:spcPct val="0"/>
              </a:spcBef>
            </a:pPr>
            <a:r>
              <a:rPr lang="en-US" altLang="en-US" b="1" dirty="0"/>
              <a:t>Batch Posting AP/AR/IN </a:t>
            </a:r>
            <a:r>
              <a:rPr lang="en-US" altLang="en-US" dirty="0"/>
              <a:t>– Make sure you have no items that need to be posted.  No items should be posted to 13, or 14. </a:t>
            </a:r>
          </a:p>
          <a:p>
            <a:pPr eaLnBrk="1" hangingPunct="1">
              <a:lnSpc>
                <a:spcPct val="80000"/>
              </a:lnSpc>
              <a:spcBef>
                <a:spcPct val="0"/>
              </a:spcBef>
            </a:pPr>
            <a:endParaRPr lang="en-US" altLang="en-US" dirty="0"/>
          </a:p>
          <a:p>
            <a:pPr defTabSz="931774" eaLnBrk="1" hangingPunct="1">
              <a:lnSpc>
                <a:spcPct val="80000"/>
              </a:lnSpc>
              <a:spcBef>
                <a:spcPct val="0"/>
              </a:spcBef>
              <a:defRPr/>
            </a:pPr>
            <a:r>
              <a:rPr lang="en-US" altLang="en-US" b="1" dirty="0">
                <a:cs typeface="Tahoma" panose="020B0604030504040204" pitchFamily="34" charset="0"/>
              </a:rPr>
              <a:t>Payroll YTD, Deduction, Tax Reports</a:t>
            </a:r>
            <a:r>
              <a:rPr lang="en-US" altLang="en-US" dirty="0"/>
              <a:t>– It’s helpful to check your Payroll Reports before processing your </a:t>
            </a:r>
            <a:r>
              <a:rPr lang="en-US" altLang="en-US" dirty="0" smtClean="0"/>
              <a:t>W-2s. </a:t>
            </a:r>
            <a:endParaRPr lang="en-US" altLang="en-US" dirty="0"/>
          </a:p>
          <a:p>
            <a:pPr eaLnBrk="1" hangingPunct="1">
              <a:lnSpc>
                <a:spcPct val="80000"/>
              </a:lnSpc>
              <a:spcBef>
                <a:spcPct val="0"/>
              </a:spcBef>
            </a:pPr>
            <a:endParaRPr lang="en-US" altLang="en-US" dirty="0"/>
          </a:p>
          <a:p>
            <a:pPr eaLnBrk="1" hangingPunct="1">
              <a:lnSpc>
                <a:spcPct val="80000"/>
              </a:lnSpc>
              <a:spcBef>
                <a:spcPct val="0"/>
              </a:spcBef>
            </a:pPr>
            <a:r>
              <a:rPr lang="en-US" altLang="en-US" b="1" dirty="0"/>
              <a:t>Work Order Analysis </a:t>
            </a:r>
            <a:r>
              <a:rPr lang="en-US" altLang="en-US" dirty="0"/>
              <a:t>– Check to see if all work orders applicable are closed and that amounts have been allocated to the proper GL Accounts.  This can be completed through the Work Order Close process or manually though the Journal Entry screen. </a:t>
            </a:r>
          </a:p>
          <a:p>
            <a:pPr eaLnBrk="1" hangingPunct="1">
              <a:lnSpc>
                <a:spcPct val="80000"/>
              </a:lnSpc>
              <a:spcBef>
                <a:spcPct val="0"/>
              </a:spcBef>
            </a:pPr>
            <a:endParaRPr lang="en-US" altLang="en-US" i="1" dirty="0"/>
          </a:p>
          <a:p>
            <a:pPr eaLnBrk="1" hangingPunct="1">
              <a:lnSpc>
                <a:spcPct val="80000"/>
              </a:lnSpc>
              <a:spcBef>
                <a:spcPct val="0"/>
              </a:spcBef>
            </a:pPr>
            <a:r>
              <a:rPr lang="en-US" altLang="en-US" b="1" dirty="0"/>
              <a:t>Aged Trial Balance AR </a:t>
            </a:r>
            <a:r>
              <a:rPr lang="en-US" altLang="en-US" dirty="0"/>
              <a:t>– Past due amounts may need to be written off and posted prior to close.  </a:t>
            </a:r>
          </a:p>
        </p:txBody>
      </p:sp>
    </p:spTree>
    <p:extLst>
      <p:ext uri="{BB962C8B-B14F-4D97-AF65-F5344CB8AC3E}">
        <p14:creationId xmlns:p14="http://schemas.microsoft.com/office/powerpoint/2010/main" val="2876667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you’re ready to finalize your General Ledger for the year, closing out Period 13 and Period 14 is your next step.</a:t>
            </a:r>
          </a:p>
          <a:p>
            <a:endParaRPr lang="en-US" baseline="0" dirty="0" smtClean="0"/>
          </a:p>
          <a:p>
            <a:r>
              <a:rPr lang="en-US" baseline="0" dirty="0" smtClean="0"/>
              <a:t>Period 13 is typically used for audit entries, this period is set aside from your fiscal year for audit entries. Your auditors will use this period to enter any adjusting or audit entries for the year. </a:t>
            </a:r>
          </a:p>
          <a:p>
            <a:endParaRPr lang="en-US" baseline="0" dirty="0" smtClean="0"/>
          </a:p>
          <a:p>
            <a:r>
              <a:rPr lang="en-US" baseline="0" dirty="0" smtClean="0"/>
              <a:t>Period 14 is typically used for year end processing. No entries should be posted to this period, aside from the Year End Closing Entries, generated from the Year End process. </a:t>
            </a:r>
          </a:p>
          <a:p>
            <a:endParaRPr lang="en-US" baseline="0" dirty="0" smtClean="0"/>
          </a:p>
          <a:p>
            <a:r>
              <a:rPr lang="en-US" baseline="0" dirty="0" smtClean="0"/>
              <a:t>If necessary, you may re-open a closed period/year using the Re-Open a Closed Period tool in the General Ledger Suite.</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36</a:t>
            </a:fld>
            <a:endParaRPr lang="en-US" dirty="0"/>
          </a:p>
        </p:txBody>
      </p:sp>
    </p:spTree>
    <p:extLst>
      <p:ext uri="{BB962C8B-B14F-4D97-AF65-F5344CB8AC3E}">
        <p14:creationId xmlns:p14="http://schemas.microsoft.com/office/powerpoint/2010/main" val="1275050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Period 13 is typically reserved for audit entries given to you by your auditor.  Closing Period 13 is similar to closing Periods 1-12, without</a:t>
            </a:r>
            <a:r>
              <a:rPr lang="en-US" altLang="en-US" baseline="0" dirty="0" smtClean="0"/>
              <a:t> posting recurring or depreciation journal entries</a:t>
            </a:r>
            <a:r>
              <a:rPr lang="en-US" altLang="en-US" dirty="0" smtClean="0"/>
              <a:t>. </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37</a:t>
            </a:fld>
            <a:endParaRPr lang="en-US" dirty="0"/>
          </a:p>
        </p:txBody>
      </p:sp>
    </p:spTree>
    <p:extLst>
      <p:ext uri="{BB962C8B-B14F-4D97-AF65-F5344CB8AC3E}">
        <p14:creationId xmlns:p14="http://schemas.microsoft.com/office/powerpoint/2010/main" val="1953280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D1C4EB-A730-4FDB-8A0E-F261B6B05A74}" type="slidenum">
              <a:rPr lang="en-US" altLang="en-US" smtClean="0">
                <a:latin typeface="Tahoma" panose="020B0604030504040204" pitchFamily="34" charset="0"/>
              </a:rPr>
              <a:pPr eaLnBrk="1" hangingPunct="1">
                <a:spcBef>
                  <a:spcPct val="0"/>
                </a:spcBef>
              </a:pPr>
              <a:t>38</a:t>
            </a:fld>
            <a:endParaRPr lang="en-US" altLang="en-US" dirty="0" smtClean="0">
              <a:latin typeface="Tahoma" panose="020B0604030504040204" pitchFamily="34" charset="0"/>
            </a:endParaRPr>
          </a:p>
        </p:txBody>
      </p:sp>
      <p:sp>
        <p:nvSpPr>
          <p:cNvPr id="890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idx="1"/>
          </p:nvPr>
        </p:nvSpPr>
        <p:spPr bwMode="auto">
          <a:xfrm>
            <a:off x="856827" y="4338320"/>
            <a:ext cx="5140960" cy="3641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access the closing process go to Packages | General Ledger | Processing | Period or from the General Ledger Suite.</a:t>
            </a:r>
          </a:p>
          <a:p>
            <a:pPr eaLnBrk="1" hangingPunct="1">
              <a:spcBef>
                <a:spcPct val="0"/>
              </a:spcBef>
            </a:pPr>
            <a:endParaRPr lang="en-US" altLang="en-US" dirty="0" smtClean="0"/>
          </a:p>
          <a:p>
            <a:pPr eaLnBrk="1" hangingPunct="1">
              <a:spcBef>
                <a:spcPct val="0"/>
              </a:spcBef>
            </a:pPr>
            <a:r>
              <a:rPr lang="en-US" altLang="en-US" dirty="0" smtClean="0"/>
              <a:t>If you don’t have your audit entries before the end of January and would like to view a preliminary financial, you can close Period 13 temporarily.  When the audit entries have been received you can re-open this Period and make any entries needed.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3468075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C6DA6F-DFD3-4E60-9F33-33DFF0D6AC15}" type="slidenum">
              <a:rPr lang="en-US" altLang="en-US" smtClean="0">
                <a:latin typeface="Tahoma" panose="020B0604030504040204" pitchFamily="34" charset="0"/>
              </a:rPr>
              <a:pPr eaLnBrk="1" hangingPunct="1">
                <a:spcBef>
                  <a:spcPct val="0"/>
                </a:spcBef>
              </a:pPr>
              <a:t>39</a:t>
            </a:fld>
            <a:endParaRPr lang="en-US" altLang="en-US" dirty="0" smtClean="0">
              <a:latin typeface="Tahoma" panose="020B0604030504040204" pitchFamily="34" charset="0"/>
            </a:endParaRPr>
          </a:p>
        </p:txBody>
      </p:sp>
      <p:sp>
        <p:nvSpPr>
          <p:cNvPr id="901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When closing Period 13, DO NOT run steps 1 and 2.  Recurring entries and depreciation entries do not need to be processed in this Period.  Skip to step 3.  </a:t>
            </a:r>
          </a:p>
          <a:p>
            <a:pPr eaLnBrk="1" hangingPunct="1">
              <a:spcBef>
                <a:spcPct val="0"/>
              </a:spcBef>
            </a:pPr>
            <a:endParaRPr lang="en-US" altLang="en-US" dirty="0" smtClean="0"/>
          </a:p>
          <a:p>
            <a:pPr eaLnBrk="1" hangingPunct="1">
              <a:spcBef>
                <a:spcPct val="0"/>
              </a:spcBef>
            </a:pPr>
            <a:r>
              <a:rPr lang="en-US" altLang="en-US" dirty="0" smtClean="0"/>
              <a:t>The Trial Balance Report for this Period should only reflect the audit entries - no other entries should be posted to this Period.</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b="1" i="1" dirty="0" smtClean="0"/>
          </a:p>
        </p:txBody>
      </p:sp>
    </p:spTree>
    <p:extLst>
      <p:ext uri="{BB962C8B-B14F-4D97-AF65-F5344CB8AC3E}">
        <p14:creationId xmlns:p14="http://schemas.microsoft.com/office/powerpoint/2010/main" val="206418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39BB2E-3DCB-45CE-BB63-297206CC4872}" type="slidenum">
              <a:rPr lang="en-US" altLang="en-US" smtClean="0">
                <a:latin typeface="Tahoma" panose="020B0604030504040204" pitchFamily="34" charset="0"/>
              </a:rPr>
              <a:pPr eaLnBrk="1" hangingPunct="1">
                <a:spcBef>
                  <a:spcPct val="0"/>
                </a:spcBef>
              </a:pPr>
              <a:t>4</a:t>
            </a:fld>
            <a:endParaRPr lang="en-US" altLang="en-US" dirty="0" smtClean="0">
              <a:latin typeface="Tahoma" panose="020B0604030504040204" pitchFamily="34" charset="0"/>
            </a:endParaRPr>
          </a:p>
        </p:txBody>
      </p:sp>
      <p:sp>
        <p:nvSpPr>
          <p:cNvPr id="542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access the</a:t>
            </a:r>
            <a:r>
              <a:rPr lang="en-US" altLang="en-US" baseline="0" dirty="0" smtClean="0"/>
              <a:t> Accounting Period</a:t>
            </a:r>
            <a:r>
              <a:rPr lang="en-US" altLang="en-US" dirty="0" smtClean="0"/>
              <a:t> setup screen, go to Packages | General Information | Accounting Period.  It can also be accessed from the General Information Suite on the Maintenance Tab.</a:t>
            </a:r>
          </a:p>
          <a:p>
            <a:pPr eaLnBrk="1" hangingPunct="1">
              <a:spcBef>
                <a:spcPct val="0"/>
              </a:spcBef>
            </a:pPr>
            <a:endParaRPr lang="en-US" altLang="en-US" dirty="0" smtClean="0"/>
          </a:p>
          <a:p>
            <a:pPr eaLnBrk="1" hangingPunct="1">
              <a:spcBef>
                <a:spcPct val="0"/>
              </a:spcBef>
            </a:pPr>
            <a:r>
              <a:rPr lang="en-US" altLang="en-US" dirty="0" smtClean="0"/>
              <a:t>Without creating the fiscal year, you will not be able to complete a transaction in the upcoming year.  An error will appear on every screen until this task has been complete. </a:t>
            </a:r>
          </a:p>
          <a:p>
            <a:pPr eaLnBrk="1" hangingPunct="1">
              <a:spcBef>
                <a:spcPct val="0"/>
              </a:spcBef>
            </a:pPr>
            <a:endParaRPr lang="en-US" altLang="en-US" dirty="0" smtClean="0"/>
          </a:p>
          <a:p>
            <a:pPr eaLnBrk="1" hangingPunct="1">
              <a:spcBef>
                <a:spcPct val="0"/>
              </a:spcBef>
            </a:pPr>
            <a:r>
              <a:rPr lang="en-US" altLang="en-US" dirty="0" smtClean="0"/>
              <a:t>The Accounting Period screen is the starting point for every fiscal year.  This screen identifies your period structure by GL Company.  This structure is present throughout the AM database. </a:t>
            </a:r>
          </a:p>
          <a:p>
            <a:pPr eaLnBrk="1" hangingPunct="1">
              <a:spcBef>
                <a:spcPct val="0"/>
              </a:spcBef>
            </a:pPr>
            <a:endParaRPr lang="en-US" altLang="en-US" dirty="0" smtClean="0"/>
          </a:p>
          <a:p>
            <a:pPr eaLnBrk="1" hangingPunct="1">
              <a:spcBef>
                <a:spcPct val="0"/>
              </a:spcBef>
            </a:pPr>
            <a:r>
              <a:rPr lang="en-US" altLang="en-US" dirty="0" smtClean="0"/>
              <a:t>The Starting Date and Ending Date associated to a period represent the month/day that Accounting Master will recognize on all transaction screens. </a:t>
            </a:r>
          </a:p>
          <a:p>
            <a:pPr eaLnBrk="1" hangingPunct="1">
              <a:spcBef>
                <a:spcPct val="0"/>
              </a:spcBef>
            </a:pPr>
            <a:endParaRPr lang="en-US" altLang="en-US" dirty="0" smtClean="0"/>
          </a:p>
          <a:p>
            <a:pPr eaLnBrk="1" hangingPunct="1">
              <a:spcBef>
                <a:spcPct val="0"/>
              </a:spcBef>
            </a:pPr>
            <a:r>
              <a:rPr lang="en-US" altLang="en-US" dirty="0" smtClean="0"/>
              <a:t>If using the budgeting feature in Accounting Master, you will have the option of running reports on a quarterly basis.  Before this can be accomplished you will need to associate Quarters to a selected period. </a:t>
            </a:r>
          </a:p>
          <a:p>
            <a:pPr eaLnBrk="1" hangingPunct="1">
              <a:spcBef>
                <a:spcPct val="0"/>
              </a:spcBef>
            </a:pPr>
            <a:endParaRPr lang="en-US" altLang="en-US" dirty="0" smtClean="0"/>
          </a:p>
          <a:p>
            <a:pPr eaLnBrk="1" hangingPunct="1">
              <a:spcBef>
                <a:spcPct val="0"/>
              </a:spcBef>
            </a:pPr>
            <a:r>
              <a:rPr lang="en-US" altLang="en-US" dirty="0" smtClean="0"/>
              <a:t>If your fiscal year does not correspond with the calendar year, the Fiscal Year Offset will guide the system when creating general ledger reports.  </a:t>
            </a:r>
          </a:p>
        </p:txBody>
      </p:sp>
    </p:spTree>
    <p:extLst>
      <p:ext uri="{BB962C8B-B14F-4D97-AF65-F5344CB8AC3E}">
        <p14:creationId xmlns:p14="http://schemas.microsoft.com/office/powerpoint/2010/main" val="665265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Working</a:t>
            </a:r>
            <a:r>
              <a:rPr lang="en-US" baseline="0" dirty="0" smtClean="0"/>
              <a:t> Trial Balance will display your beginning balance, activity, &amp; your new balance. This is what will be forwarded to Period 14.</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40</a:t>
            </a:fld>
            <a:endParaRPr lang="en-US" dirty="0"/>
          </a:p>
        </p:txBody>
      </p:sp>
    </p:spTree>
    <p:extLst>
      <p:ext uri="{BB962C8B-B14F-4D97-AF65-F5344CB8AC3E}">
        <p14:creationId xmlns:p14="http://schemas.microsoft.com/office/powerpoint/2010/main" val="507760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Select Step 4, Period Close. </a:t>
            </a:r>
          </a:p>
          <a:p>
            <a:endParaRPr lang="en-US" altLang="en-US" dirty="0" smtClean="0"/>
          </a:p>
          <a:p>
            <a:r>
              <a:rPr lang="en-US" altLang="en-US" dirty="0" smtClean="0"/>
              <a:t>Once a period has been closed, financial reports can be generated for the period. Now you are ready to close Period 14 through the Year-End Processing. </a:t>
            </a:r>
          </a:p>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B44102-C083-4E7B-BE7A-34B937503231}" type="slidenum">
              <a:rPr lang="en-US" altLang="en-US" smtClean="0">
                <a:latin typeface="Tahoma" panose="020B0604030504040204" pitchFamily="34" charset="0"/>
              </a:rPr>
              <a:pPr eaLnBrk="1" hangingPunct="1">
                <a:spcBef>
                  <a:spcPct val="0"/>
                </a:spcBef>
              </a:pPr>
              <a:t>41</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2769445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14</a:t>
            </a:r>
            <a:r>
              <a:rPr lang="en-US" baseline="0" dirty="0" smtClean="0"/>
              <a:t> is typically used for the Year End entries, &amp; is closed out differently than the rest of your periods. Do not use the Period Processing screen for Period 14.  Instead, it’s closed through the Year End screen in the General Ledger Suite.</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42</a:t>
            </a:fld>
            <a:endParaRPr lang="en-US" dirty="0"/>
          </a:p>
        </p:txBody>
      </p:sp>
    </p:spTree>
    <p:extLst>
      <p:ext uri="{BB962C8B-B14F-4D97-AF65-F5344CB8AC3E}">
        <p14:creationId xmlns:p14="http://schemas.microsoft.com/office/powerpoint/2010/main" val="4100399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7246B1-90E9-4872-B2C0-E66F2F85A4DF}" type="slidenum">
              <a:rPr lang="en-US" altLang="en-US" smtClean="0">
                <a:latin typeface="Tahoma" panose="020B0604030504040204" pitchFamily="34" charset="0"/>
              </a:rPr>
              <a:pPr eaLnBrk="1" hangingPunct="1">
                <a:spcBef>
                  <a:spcPct val="0"/>
                </a:spcBef>
              </a:pPr>
              <a:t>43</a:t>
            </a:fld>
            <a:endParaRPr lang="en-US" altLang="en-US" dirty="0" smtClean="0">
              <a:latin typeface="Tahoma" panose="020B0604030504040204" pitchFamily="34" charset="0"/>
            </a:endParaRPr>
          </a:p>
        </p:txBody>
      </p:sp>
      <p:sp>
        <p:nvSpPr>
          <p:cNvPr id="921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It’s a good idea to close the year soon after the new year begins.  This will ensure that nothing will be posted into the previous year and/or the wrong period.  The location for this is Packages | General Ledger | Processing | Year End.</a:t>
            </a:r>
            <a:r>
              <a:rPr lang="en-US" altLang="en-US" baseline="0" dirty="0" smtClean="0"/>
              <a:t>  It may also be accessed </a:t>
            </a:r>
            <a:r>
              <a:rPr lang="en-US" altLang="en-US" dirty="0" smtClean="0"/>
              <a:t>from the General Ledger Suite. </a:t>
            </a:r>
          </a:p>
          <a:p>
            <a:pPr eaLnBrk="1" hangingPunct="1">
              <a:spcBef>
                <a:spcPct val="0"/>
              </a:spcBef>
            </a:pPr>
            <a:endParaRPr lang="en-US" altLang="en-US" dirty="0" smtClean="0"/>
          </a:p>
          <a:p>
            <a:pPr eaLnBrk="1" hangingPunct="1">
              <a:spcBef>
                <a:spcPct val="0"/>
              </a:spcBef>
            </a:pPr>
            <a:r>
              <a:rPr lang="en-US" altLang="en-US" dirty="0" smtClean="0"/>
              <a:t>In order to close the year, Period 13 must be closed.  Steps 1 through 4 must all be run - you cannot skip any steps in this process. </a:t>
            </a:r>
          </a:p>
          <a:p>
            <a:pPr eaLnBrk="1" hangingPunct="1">
              <a:spcBef>
                <a:spcPct val="0"/>
              </a:spcBef>
            </a:pPr>
            <a:endParaRPr lang="en-US" altLang="en-US" dirty="0" smtClean="0"/>
          </a:p>
          <a:p>
            <a:pPr eaLnBrk="1" hangingPunct="1">
              <a:spcBef>
                <a:spcPct val="0"/>
              </a:spcBef>
            </a:pPr>
            <a:r>
              <a:rPr lang="en-US" altLang="en-US" dirty="0" smtClean="0"/>
              <a:t>This process will bring all of the account balances forward to the new year.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r>
              <a:rPr lang="en-US" altLang="en-US" b="1" i="1" dirty="0" smtClean="0"/>
              <a:t> </a:t>
            </a:r>
          </a:p>
        </p:txBody>
      </p:sp>
    </p:spTree>
    <p:extLst>
      <p:ext uri="{BB962C8B-B14F-4D97-AF65-F5344CB8AC3E}">
        <p14:creationId xmlns:p14="http://schemas.microsoft.com/office/powerpoint/2010/main" val="4120853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2607A3A-1CF2-4C8A-9E49-5E7669BAF27F}" type="slidenum">
              <a:rPr lang="en-US" altLang="en-US" smtClean="0">
                <a:latin typeface="Tahoma" panose="020B0604030504040204" pitchFamily="34" charset="0"/>
              </a:rPr>
              <a:pPr eaLnBrk="1" hangingPunct="1">
                <a:spcBef>
                  <a:spcPct val="0"/>
                </a:spcBef>
              </a:pPr>
              <a:t>44</a:t>
            </a:fld>
            <a:endParaRPr lang="en-US" altLang="en-US" dirty="0" smtClean="0">
              <a:latin typeface="Tahoma" panose="020B0604030504040204" pitchFamily="34" charset="0"/>
            </a:endParaRPr>
          </a:p>
        </p:txBody>
      </p:sp>
      <p:sp>
        <p:nvSpPr>
          <p:cNvPr id="931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Step 1 of the process will generate a Journal Entry Posting Report.  This report will take all accounts with the type of expense or revenue and zero them out.  At the end of the report you will see an offsetting entry into your Retained Earnings Account.  This will state your net income for the year. </a:t>
            </a:r>
          </a:p>
        </p:txBody>
      </p:sp>
    </p:spTree>
    <p:extLst>
      <p:ext uri="{BB962C8B-B14F-4D97-AF65-F5344CB8AC3E}">
        <p14:creationId xmlns:p14="http://schemas.microsoft.com/office/powerpoint/2010/main" val="4022800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0AA6D3-CDFC-4B96-99AB-9BEFC806388B}" type="slidenum">
              <a:rPr lang="en-US" altLang="en-US" smtClean="0">
                <a:latin typeface="Tahoma" panose="020B0604030504040204" pitchFamily="34" charset="0"/>
              </a:rPr>
              <a:pPr eaLnBrk="1" hangingPunct="1">
                <a:spcBef>
                  <a:spcPct val="0"/>
                </a:spcBef>
              </a:pPr>
              <a:t>45</a:t>
            </a:fld>
            <a:endParaRPr lang="en-US" altLang="en-US" dirty="0" smtClean="0">
              <a:latin typeface="Tahoma" panose="020B0604030504040204" pitchFamily="34" charset="0"/>
            </a:endParaRPr>
          </a:p>
        </p:txBody>
      </p:sp>
      <p:sp>
        <p:nvSpPr>
          <p:cNvPr id="942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Run Step 2.</a:t>
            </a:r>
          </a:p>
          <a:p>
            <a:pPr eaLnBrk="1" hangingPunct="1">
              <a:spcBef>
                <a:spcPct val="0"/>
              </a:spcBef>
            </a:pPr>
            <a:endParaRPr lang="en-US" altLang="en-US" dirty="0" smtClean="0"/>
          </a:p>
          <a:p>
            <a:pPr eaLnBrk="1" hangingPunct="1">
              <a:spcBef>
                <a:spcPct val="0"/>
              </a:spcBef>
            </a:pPr>
            <a:r>
              <a:rPr lang="en-US" altLang="en-US" dirty="0" smtClean="0"/>
              <a:t> </a:t>
            </a:r>
            <a:r>
              <a:rPr lang="en-US" altLang="en-US" b="1" i="1" dirty="0" smtClean="0"/>
              <a:t> </a:t>
            </a:r>
          </a:p>
        </p:txBody>
      </p:sp>
    </p:spTree>
    <p:extLst>
      <p:ext uri="{BB962C8B-B14F-4D97-AF65-F5344CB8AC3E}">
        <p14:creationId xmlns:p14="http://schemas.microsoft.com/office/powerpoint/2010/main" val="2184943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1B6AE8-486C-4C47-BCB4-B00C6D54AB0E}" type="slidenum">
              <a:rPr lang="en-US" altLang="en-US" smtClean="0">
                <a:latin typeface="Tahoma" panose="020B0604030504040204" pitchFamily="34" charset="0"/>
              </a:rPr>
              <a:pPr eaLnBrk="1" hangingPunct="1">
                <a:spcBef>
                  <a:spcPct val="0"/>
                </a:spcBef>
              </a:pPr>
              <a:t>46</a:t>
            </a:fld>
            <a:endParaRPr lang="en-US" altLang="en-US" dirty="0" smtClean="0">
              <a:latin typeface="Tahoma" panose="020B0604030504040204" pitchFamily="34" charset="0"/>
            </a:endParaRPr>
          </a:p>
        </p:txBody>
      </p:sp>
      <p:sp>
        <p:nvSpPr>
          <p:cNvPr id="952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Step 2 will generate a Working Trial Balance Report for your review. </a:t>
            </a:r>
          </a:p>
          <a:p>
            <a:pPr eaLnBrk="1" hangingPunct="1">
              <a:spcBef>
                <a:spcPct val="0"/>
              </a:spcBef>
            </a:pPr>
            <a:r>
              <a:rPr lang="en-US" altLang="en-US" dirty="0" smtClean="0"/>
              <a:t> </a:t>
            </a:r>
            <a:r>
              <a:rPr lang="en-US" altLang="en-US" b="1" i="1" dirty="0" smtClean="0"/>
              <a:t> </a:t>
            </a:r>
          </a:p>
        </p:txBody>
      </p:sp>
    </p:spTree>
    <p:extLst>
      <p:ext uri="{BB962C8B-B14F-4D97-AF65-F5344CB8AC3E}">
        <p14:creationId xmlns:p14="http://schemas.microsoft.com/office/powerpoint/2010/main" val="236391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103E2B-F494-4C28-B720-2BE21C9C6CD8}" type="slidenum">
              <a:rPr lang="en-US" altLang="en-US" smtClean="0">
                <a:latin typeface="Tahoma" panose="020B0604030504040204" pitchFamily="34" charset="0"/>
              </a:rPr>
              <a:pPr eaLnBrk="1" hangingPunct="1">
                <a:spcBef>
                  <a:spcPct val="0"/>
                </a:spcBef>
              </a:pPr>
              <a:t>47</a:t>
            </a:fld>
            <a:endParaRPr lang="en-US" altLang="en-US" dirty="0" smtClean="0">
              <a:latin typeface="Tahoma" panose="020B0604030504040204" pitchFamily="34" charset="0"/>
            </a:endParaRPr>
          </a:p>
        </p:txBody>
      </p:sp>
      <p:sp>
        <p:nvSpPr>
          <p:cNvPr id="962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Step 3: Unaudited New Year Balances – this step will carry balances forward for reporting purposes and any last-minute entries. This step will not produce any reports. </a:t>
            </a: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 </a:t>
            </a:r>
            <a:r>
              <a:rPr lang="en-US" altLang="en-US" b="1" i="1" dirty="0" smtClean="0"/>
              <a:t> </a:t>
            </a:r>
          </a:p>
        </p:txBody>
      </p:sp>
    </p:spTree>
    <p:extLst>
      <p:ext uri="{BB962C8B-B14F-4D97-AF65-F5344CB8AC3E}">
        <p14:creationId xmlns:p14="http://schemas.microsoft.com/office/powerpoint/2010/main" val="142153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F557BE-E430-4039-B96D-C837B50E9DDA}" type="slidenum">
              <a:rPr lang="en-US" altLang="en-US" smtClean="0">
                <a:latin typeface="Tahoma" panose="020B0604030504040204" pitchFamily="34" charset="0"/>
              </a:rPr>
              <a:pPr eaLnBrk="1" hangingPunct="1">
                <a:spcBef>
                  <a:spcPct val="0"/>
                </a:spcBef>
              </a:pPr>
              <a:t>48</a:t>
            </a:fld>
            <a:endParaRPr lang="en-US" altLang="en-US" dirty="0" smtClean="0">
              <a:latin typeface="Tahoma" panose="020B0604030504040204" pitchFamily="34" charset="0"/>
            </a:endParaRPr>
          </a:p>
        </p:txBody>
      </p:sp>
      <p:sp>
        <p:nvSpPr>
          <p:cNvPr id="972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Step 4: Close Last Period/Year – this is the final step in the process.</a:t>
            </a:r>
            <a:r>
              <a:rPr lang="en-US" baseline="0" dirty="0" smtClean="0"/>
              <a:t>  C</a:t>
            </a:r>
            <a:r>
              <a:rPr lang="en-US" dirty="0" smtClean="0"/>
              <a:t>licking the Step 4 button will close the year. This step will not produce any reports. </a:t>
            </a:r>
            <a:endParaRPr lang="en-US" altLang="en-US" b="1" i="1" dirty="0" smtClean="0"/>
          </a:p>
        </p:txBody>
      </p:sp>
    </p:spTree>
    <p:extLst>
      <p:ext uri="{BB962C8B-B14F-4D97-AF65-F5344CB8AC3E}">
        <p14:creationId xmlns:p14="http://schemas.microsoft.com/office/powerpoint/2010/main" val="1489664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is</a:t>
            </a:r>
            <a:r>
              <a:rPr lang="en-US" baseline="0" dirty="0" smtClean="0"/>
              <a:t> necessary to re-open a closed period or year. Accounting Master includes a tool to quickly &amp; easily re-open your periods or years.</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49</a:t>
            </a:fld>
            <a:endParaRPr lang="en-US" dirty="0"/>
          </a:p>
        </p:txBody>
      </p:sp>
    </p:spTree>
    <p:extLst>
      <p:ext uri="{BB962C8B-B14F-4D97-AF65-F5344CB8AC3E}">
        <p14:creationId xmlns:p14="http://schemas.microsoft.com/office/powerpoint/2010/main" val="215140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D47183-9796-45AA-A02B-7FCF4E8855CC}" type="slidenum">
              <a:rPr lang="en-US" altLang="en-US" smtClean="0">
                <a:latin typeface="Tahoma" panose="020B0604030504040204" pitchFamily="34" charset="0"/>
              </a:rPr>
              <a:pPr eaLnBrk="1" hangingPunct="1">
                <a:spcBef>
                  <a:spcPct val="0"/>
                </a:spcBef>
              </a:pPr>
              <a:t>5</a:t>
            </a:fld>
            <a:endParaRPr lang="en-US" altLang="en-US" dirty="0" smtClean="0">
              <a:latin typeface="Tahoma" panose="020B0604030504040204" pitchFamily="34" charset="0"/>
            </a:endParaRPr>
          </a:p>
        </p:txBody>
      </p:sp>
      <p:sp>
        <p:nvSpPr>
          <p:cNvPr id="553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idx="1"/>
          </p:nvPr>
        </p:nvSpPr>
        <p:spPr bwMode="auto">
          <a:xfrm>
            <a:off x="934720" y="4338320"/>
            <a:ext cx="5140960" cy="39509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Creating a fiscal year is performed through the Fiscal Year Setup icon. </a:t>
            </a:r>
            <a:endParaRPr lang="en-US" altLang="en-US" i="1" dirty="0" smtClean="0"/>
          </a:p>
          <a:p>
            <a:pPr eaLnBrk="1" hangingPunct="1">
              <a:spcBef>
                <a:spcPct val="0"/>
              </a:spcBef>
            </a:pPr>
            <a:endParaRPr lang="en-US" altLang="en-US" dirty="0" smtClean="0"/>
          </a:p>
          <a:p>
            <a:pPr eaLnBrk="1" hangingPunct="1">
              <a:spcBef>
                <a:spcPct val="0"/>
              </a:spcBef>
            </a:pPr>
            <a:r>
              <a:rPr lang="en-US" altLang="en-US" dirty="0" smtClean="0"/>
              <a:t>The appropriate year must be selected from the Fiscal Year field.  The</a:t>
            </a:r>
            <a:r>
              <a:rPr lang="en-US" altLang="en-US" b="1" dirty="0" smtClean="0"/>
              <a:t> </a:t>
            </a:r>
            <a:r>
              <a:rPr lang="en-US" altLang="en-US" dirty="0" smtClean="0"/>
              <a:t>Create button will generate a row for every period associated with that year. </a:t>
            </a:r>
          </a:p>
          <a:p>
            <a:pPr eaLnBrk="1" hangingPunct="1">
              <a:spcBef>
                <a:spcPct val="0"/>
              </a:spcBef>
            </a:pPr>
            <a:endParaRPr lang="en-US" altLang="en-US" dirty="0" smtClean="0"/>
          </a:p>
          <a:p>
            <a:pPr eaLnBrk="1" hangingPunct="1">
              <a:spcBef>
                <a:spcPct val="0"/>
              </a:spcBef>
            </a:pPr>
            <a:r>
              <a:rPr lang="en-US" altLang="en-US" dirty="0" smtClean="0"/>
              <a:t>If the rows have been generated in error, a Recreate button will be available to adjust the year.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p>
          <a:p>
            <a:pPr eaLnBrk="1" hangingPunct="1">
              <a:spcBef>
                <a:spcPct val="0"/>
              </a:spcBef>
            </a:pPr>
            <a:endParaRPr lang="en-US" altLang="en-US" dirty="0" smtClean="0"/>
          </a:p>
        </p:txBody>
      </p:sp>
    </p:spTree>
    <p:extLst>
      <p:ext uri="{BB962C8B-B14F-4D97-AF65-F5344CB8AC3E}">
        <p14:creationId xmlns:p14="http://schemas.microsoft.com/office/powerpoint/2010/main" val="789606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7DA990-12D0-43B4-A5CF-2B155EE7A5FA}" type="slidenum">
              <a:rPr lang="en-US" altLang="en-US" smtClean="0">
                <a:latin typeface="Tahoma" panose="020B0604030504040204" pitchFamily="34" charset="0"/>
              </a:rPr>
              <a:pPr eaLnBrk="1" hangingPunct="1">
                <a:spcBef>
                  <a:spcPct val="0"/>
                </a:spcBef>
              </a:pPr>
              <a:t>50</a:t>
            </a:fld>
            <a:endParaRPr lang="en-US" altLang="en-US" dirty="0" smtClean="0">
              <a:latin typeface="Tahoma" panose="020B0604030504040204" pitchFamily="34" charset="0"/>
            </a:endParaRPr>
          </a:p>
        </p:txBody>
      </p:sp>
      <p:sp>
        <p:nvSpPr>
          <p:cNvPr id="983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Once a year has been closed, it can be reopened through the GL module.  This is particularly helpful if your audit entries are not received until the next year.  The location for this is Packages | General Ledger | Processing | Re-Open Closed Period or from the General Ledger Suite. </a:t>
            </a:r>
          </a:p>
          <a:p>
            <a:pPr eaLnBrk="1" hangingPunct="1">
              <a:spcBef>
                <a:spcPct val="0"/>
              </a:spcBef>
            </a:pPr>
            <a:endParaRPr lang="en-US" altLang="en-US" dirty="0" smtClean="0"/>
          </a:p>
          <a:p>
            <a:pPr eaLnBrk="1" hangingPunct="1">
              <a:spcBef>
                <a:spcPct val="0"/>
              </a:spcBef>
            </a:pPr>
            <a:r>
              <a:rPr lang="en-US" altLang="en-US" dirty="0" smtClean="0"/>
              <a:t>To reopen a year, first select the year you wish to reopen. In the upper left had corner of the screen select the Re-Open Year icon. </a:t>
            </a:r>
          </a:p>
          <a:p>
            <a:pPr eaLnBrk="1" hangingPunct="1">
              <a:spcBef>
                <a:spcPct val="0"/>
              </a:spcBef>
            </a:pPr>
            <a:endParaRPr lang="en-US" altLang="en-US" dirty="0" smtClean="0"/>
          </a:p>
          <a:p>
            <a:pPr eaLnBrk="1" hangingPunct="1">
              <a:spcBef>
                <a:spcPct val="0"/>
              </a:spcBef>
            </a:pPr>
            <a:r>
              <a:rPr lang="en-US" altLang="en-US" dirty="0" smtClean="0"/>
              <a:t>A warning will appear, asking you if are sure you want to open the selected year.  If the year is correct, select Yes. </a:t>
            </a:r>
          </a:p>
          <a:p>
            <a:pPr eaLnBrk="1" hangingPunct="1">
              <a:spcBef>
                <a:spcPct val="0"/>
              </a:spcBef>
            </a:pPr>
            <a:endParaRPr lang="en-US" altLang="en-US" dirty="0" smtClean="0"/>
          </a:p>
        </p:txBody>
      </p:sp>
    </p:spTree>
    <p:extLst>
      <p:ext uri="{BB962C8B-B14F-4D97-AF65-F5344CB8AC3E}">
        <p14:creationId xmlns:p14="http://schemas.microsoft.com/office/powerpoint/2010/main" val="2151219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You can open closed Periods from this screen as well. Right click with your mouse on the closed Period from the grid you want to reopen. This process will open step 4 of the Period Processing steps. Recurring entries and depreciation entries will not be affected by this process.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p>
          <a:p>
            <a:pPr eaLnBrk="1" hangingPunct="1">
              <a:spcBef>
                <a:spcPct val="0"/>
              </a:spcBef>
            </a:pPr>
            <a:endParaRPr lang="en-US"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DADFA7-C2A3-45B5-A971-E857C10F61C7}" type="slidenum">
              <a:rPr lang="en-US" altLang="en-US" smtClean="0">
                <a:latin typeface="Tahoma" panose="020B0604030504040204" pitchFamily="34" charset="0"/>
              </a:rPr>
              <a:pPr eaLnBrk="1" hangingPunct="1">
                <a:spcBef>
                  <a:spcPct val="0"/>
                </a:spcBef>
              </a:pPr>
              <a:t>51</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3095243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MACC offers three different tax</a:t>
            </a:r>
            <a:r>
              <a:rPr lang="en-US" baseline="0" dirty="0" smtClean="0"/>
              <a:t> form processing options for your convenience, each available using your Accounting Master software. You can choose to print &amp; file your tax forms yourself, or you can use a Complete Service option, which utilizes the assistance of our trusted partner, Aatrix.</a:t>
            </a:r>
          </a:p>
          <a:p>
            <a:endParaRPr lang="en-US" baseline="0" dirty="0" smtClean="0"/>
          </a:p>
          <a:p>
            <a:r>
              <a:rPr lang="en-US" baseline="0" dirty="0" smtClean="0"/>
              <a:t>MACC Minute tutorials are available online, at http://www.maccnet.com/accounting/. These step-by-step tutorials walk you through tax form processing, whether you’re printing &amp; filing them yourself, or using the Complete Service.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Email reminders will be distributed in the coming weeks, keeping you informed of your op</a:t>
            </a:r>
            <a:r>
              <a:rPr lang="en-US" b="0" baseline="0" dirty="0" smtClean="0"/>
              <a:t>tions. </a:t>
            </a:r>
            <a:r>
              <a:rPr lang="en-US" sz="1200" b="0" kern="1200" dirty="0" smtClean="0">
                <a:solidFill>
                  <a:schemeClr val="tx1"/>
                </a:solidFill>
                <a:effectLst/>
                <a:latin typeface="Tahoma" panose="020B0604030504040204" pitchFamily="34" charset="0"/>
                <a:ea typeface="+mn-ea"/>
                <a:cs typeface="+mn-cs"/>
              </a:rPr>
              <a:t>Regardless if you are using one of the Complete Service Options, ordering forms only from MACC, or handling everything without forms or assistance from MACC,</a:t>
            </a:r>
            <a:r>
              <a:rPr lang="en-US" sz="1200" b="0" kern="1200" baseline="0" dirty="0" smtClean="0">
                <a:solidFill>
                  <a:schemeClr val="tx1"/>
                </a:solidFill>
                <a:effectLst/>
                <a:latin typeface="Tahoma" panose="020B0604030504040204" pitchFamily="34" charset="0"/>
                <a:ea typeface="+mn-ea"/>
                <a:cs typeface="+mn-cs"/>
              </a:rPr>
              <a:t> we will need to hear from you. Whether it’s placing your forms or MACC Complete Service order, or letting us know that you’re using the Complete Service on your own, or processing your forms elsewhere, we’d like to ensure that we’re fully prepared should you need assistance or forms from us.</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52</a:t>
            </a:fld>
            <a:endParaRPr lang="en-US" dirty="0"/>
          </a:p>
        </p:txBody>
      </p:sp>
    </p:spTree>
    <p:extLst>
      <p:ext uri="{BB962C8B-B14F-4D97-AF65-F5344CB8AC3E}">
        <p14:creationId xmlns:p14="http://schemas.microsoft.com/office/powerpoint/2010/main" val="31331611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Company Additional Information screen is available from the General Information | Company screen. </a:t>
            </a:r>
          </a:p>
          <a:p>
            <a:pPr marL="171450" indent="-171450">
              <a:buFont typeface="Arial" panose="020B0604020202020204" pitchFamily="34" charset="0"/>
              <a:buChar char="•"/>
            </a:pPr>
            <a:r>
              <a:rPr lang="en-US" dirty="0" smtClean="0"/>
              <a:t>This screen is designed to hold default information for tax processing as well as pertinent 1099 minimum information.</a:t>
            </a:r>
          </a:p>
          <a:p>
            <a:pPr marL="171450" indent="-171450">
              <a:buFont typeface="Arial" panose="020B0604020202020204" pitchFamily="34" charset="0"/>
              <a:buChar char="•"/>
            </a:pPr>
            <a:r>
              <a:rPr lang="en-US" dirty="0" smtClean="0"/>
              <a:t>Contact Information</a:t>
            </a:r>
          </a:p>
          <a:p>
            <a:pPr marL="628650" lvl="1" indent="-171450">
              <a:buFont typeface="Courier New" panose="02070309020205020404" pitchFamily="49" charset="0"/>
              <a:buChar char="o"/>
            </a:pPr>
            <a:r>
              <a:rPr lang="en-US" dirty="0" smtClean="0"/>
              <a:t>At this tab enter default contact information for the Accounting Master tax processes that are completed from the Tax Forms and eFiling screen. Any Form Type (W-2, 1099, etc.) from the Tax Forms and eFiling screen that allows contact information to be entered will reference this default data. If needed this information can be edited during processing. </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53</a:t>
            </a:fld>
            <a:endParaRPr lang="en-US" dirty="0"/>
          </a:p>
        </p:txBody>
      </p:sp>
    </p:spTree>
    <p:extLst>
      <p:ext uri="{BB962C8B-B14F-4D97-AF65-F5344CB8AC3E}">
        <p14:creationId xmlns:p14="http://schemas.microsoft.com/office/powerpoint/2010/main" val="1702819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6172200" cy="4183380"/>
          </a:xfrm>
        </p:spPr>
        <p:txBody>
          <a:bodyPr/>
          <a:lstStyle/>
          <a:p>
            <a:r>
              <a:rPr lang="en-US" dirty="0" smtClean="0"/>
              <a:t>Use the Tax Form Selection screen to select a specific set of data for tax processing. All tax processes from Accounting Master will start from the Tax Form Selection screen. </a:t>
            </a:r>
          </a:p>
          <a:p>
            <a:endParaRPr lang="en-US" dirty="0" smtClean="0"/>
          </a:p>
          <a:p>
            <a:r>
              <a:rPr lang="en-US" dirty="0" smtClean="0"/>
              <a:t>This screen can be accessed from various locations throughout Accounting Master with limited security to forms. For example, when accessed through the Accounts Payable Ribbon, only recipient type forms (1099/1096) will be available for selection. The Tax Form Selection screen can be accessed from the following locations: </a:t>
            </a:r>
          </a:p>
          <a:p>
            <a:endParaRPr lang="en-US" dirty="0" smtClean="0"/>
          </a:p>
          <a:p>
            <a:pPr marL="171450" indent="-171450">
              <a:buFont typeface="Arial" panose="020B0604020202020204" pitchFamily="34" charset="0"/>
              <a:buChar char="•"/>
            </a:pPr>
            <a:r>
              <a:rPr lang="en-US" dirty="0" smtClean="0"/>
              <a:t>Maintenance Ribbon: Tax Section </a:t>
            </a:r>
          </a:p>
          <a:p>
            <a:pPr marL="171450" indent="-171450">
              <a:buFont typeface="Arial" panose="020B0604020202020204" pitchFamily="34" charset="0"/>
              <a:buChar char="•"/>
            </a:pPr>
            <a:r>
              <a:rPr lang="en-US" dirty="0" smtClean="0"/>
              <a:t>Accounts Payable Ribbon </a:t>
            </a:r>
          </a:p>
          <a:p>
            <a:pPr marL="171450" indent="-171450">
              <a:buFont typeface="Arial" panose="020B0604020202020204" pitchFamily="34" charset="0"/>
              <a:buChar char="•"/>
            </a:pPr>
            <a:r>
              <a:rPr lang="en-US" dirty="0" smtClean="0"/>
              <a:t>Accounts Payable Suite </a:t>
            </a:r>
          </a:p>
          <a:p>
            <a:pPr marL="171450" indent="-171450">
              <a:buFont typeface="Arial" panose="020B0604020202020204" pitchFamily="34" charset="0"/>
              <a:buChar char="•"/>
            </a:pPr>
            <a:r>
              <a:rPr lang="en-US" dirty="0" smtClean="0"/>
              <a:t>General Ledger Ribbon </a:t>
            </a:r>
          </a:p>
          <a:p>
            <a:pPr marL="171450" indent="-171450">
              <a:buFont typeface="Arial" panose="020B0604020202020204" pitchFamily="34" charset="0"/>
              <a:buChar char="•"/>
            </a:pPr>
            <a:r>
              <a:rPr lang="en-US" dirty="0" smtClean="0"/>
              <a:t>Billing Suite </a:t>
            </a:r>
          </a:p>
          <a:p>
            <a:pPr marL="171450" indent="-171450">
              <a:buFont typeface="Arial" panose="020B0604020202020204" pitchFamily="34" charset="0"/>
              <a:buChar char="•"/>
            </a:pPr>
            <a:r>
              <a:rPr lang="en-US" dirty="0" smtClean="0"/>
              <a:t>Payroll Ribbon </a:t>
            </a:r>
          </a:p>
          <a:p>
            <a:pPr marL="171450" indent="-171450">
              <a:buFont typeface="Arial" panose="020B0604020202020204" pitchFamily="34" charset="0"/>
              <a:buChar char="•"/>
            </a:pPr>
            <a:r>
              <a:rPr lang="en-US" dirty="0" smtClean="0"/>
              <a:t>Payroll Suite </a:t>
            </a:r>
          </a:p>
          <a:p>
            <a:pPr marL="171450" indent="-171450">
              <a:buFont typeface="Arial" panose="020B0604020202020204" pitchFamily="34" charset="0"/>
              <a:buChar char="•"/>
            </a:pPr>
            <a:r>
              <a:rPr lang="en-US" dirty="0" smtClean="0"/>
              <a:t>Stock Ribbon </a:t>
            </a:r>
          </a:p>
          <a:p>
            <a:pPr marL="171450" indent="-171450">
              <a:buFont typeface="Arial" panose="020B0604020202020204" pitchFamily="34" charset="0"/>
              <a:buChar char="•"/>
            </a:pPr>
            <a:r>
              <a:rPr lang="en-US" dirty="0" smtClean="0"/>
              <a:t>Stock Suite </a:t>
            </a:r>
          </a:p>
          <a:p>
            <a:pPr marL="171450" indent="-171450">
              <a:buFont typeface="Arial" panose="020B0604020202020204" pitchFamily="34" charset="0"/>
              <a:buChar char="•"/>
            </a:pPr>
            <a:r>
              <a:rPr lang="en-US" dirty="0" smtClean="0"/>
              <a:t>Main Menu: Tools </a:t>
            </a:r>
          </a:p>
          <a:p>
            <a:endParaRPr lang="en-US" dirty="0" smtClean="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54</a:t>
            </a:fld>
            <a:endParaRPr lang="en-US" dirty="0"/>
          </a:p>
        </p:txBody>
      </p:sp>
    </p:spTree>
    <p:extLst>
      <p:ext uri="{BB962C8B-B14F-4D97-AF65-F5344CB8AC3E}">
        <p14:creationId xmlns:p14="http://schemas.microsoft.com/office/powerpoint/2010/main" val="3494486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838200"/>
            <a:ext cx="6172200" cy="7760970"/>
          </a:xfrm>
        </p:spPr>
        <p:txBody>
          <a:bodyPr/>
          <a:lstStyle/>
          <a:p>
            <a:r>
              <a:rPr lang="en-US" u="sng" dirty="0" smtClean="0"/>
              <a:t>Form Updates</a:t>
            </a:r>
            <a:r>
              <a:rPr lang="en-US" dirty="0" smtClean="0"/>
              <a:t> </a:t>
            </a:r>
          </a:p>
          <a:p>
            <a:r>
              <a:rPr lang="en-US" dirty="0" smtClean="0"/>
              <a:t>When selected, before the screen is opened, the system will check for updates. If mandatory updates are needed a message will appear asking if you wish to apply them. If you select no, the Tax Form Selection screen will not open. If you select yes, the Forms Update screen will appear. </a:t>
            </a:r>
          </a:p>
          <a:p>
            <a:r>
              <a:rPr lang="en-US" dirty="0" smtClean="0"/>
              <a:t>From the Forms Update screen, choose the Automatic Update option. If you do not have rights to download the update from the Internet or write to the install location, you will not be able to complete the automatic updates. If needed, you can download updates manually or continue with expired forms. </a:t>
            </a:r>
          </a:p>
          <a:p>
            <a:endParaRPr lang="en-US" dirty="0" smtClean="0"/>
          </a:p>
          <a:p>
            <a:r>
              <a:rPr lang="en-US" dirty="0" smtClean="0"/>
              <a:t>If there are no new updates, the Tax Form Selection screen will open automatically. </a:t>
            </a:r>
          </a:p>
          <a:p>
            <a:endParaRPr lang="en-US" dirty="0" smtClean="0"/>
          </a:p>
          <a:p>
            <a:r>
              <a:rPr lang="en-US" dirty="0" smtClean="0"/>
              <a:t>Help -</a:t>
            </a:r>
            <a:r>
              <a:rPr lang="en-US" baseline="0" dirty="0" smtClean="0"/>
              <a:t> Helpful ‘Help’ resources are available as you step through the wizard, using the Help icon in the upper right hand corner of each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55</a:t>
            </a:fld>
            <a:endParaRPr lang="en-US" dirty="0"/>
          </a:p>
        </p:txBody>
      </p:sp>
    </p:spTree>
    <p:extLst>
      <p:ext uri="{BB962C8B-B14F-4D97-AF65-F5344CB8AC3E}">
        <p14:creationId xmlns:p14="http://schemas.microsoft.com/office/powerpoint/2010/main" val="3494486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774">
              <a:defRPr/>
            </a:pPr>
            <a:r>
              <a:rPr lang="en-US" sz="1100" dirty="0"/>
              <a:t>The Complete Service option allows you to work smarter, not harder, by printing, mailing, and filing your </a:t>
            </a:r>
            <a:r>
              <a:rPr lang="en-US" sz="1100" dirty="0" smtClean="0"/>
              <a:t>forms. </a:t>
            </a:r>
            <a:r>
              <a:rPr lang="en-US" sz="1100" dirty="0"/>
              <a:t>You simply submit your data through the step-by-step wizard within Accounting Master.  Once complete, </a:t>
            </a:r>
            <a:r>
              <a:rPr lang="en-US" sz="1100" dirty="0" smtClean="0"/>
              <a:t>Aatrix/MACC </a:t>
            </a:r>
            <a:r>
              <a:rPr lang="en-US" sz="1100" dirty="0"/>
              <a:t>takes care of the rest. No running to the printer, tearing apart perforated pages, or stuffing envelopes.  Plus, postage is included!</a:t>
            </a:r>
          </a:p>
          <a:p>
            <a:endParaRPr lang="en-US" altLang="en-US" sz="1100" dirty="0" smtClean="0"/>
          </a:p>
          <a:p>
            <a:r>
              <a:rPr lang="en-US" sz="1100" dirty="0" smtClean="0"/>
              <a:t>The Complete W-2 eFiling Service includes the following actions by the eFile Center:</a:t>
            </a:r>
          </a:p>
          <a:p>
            <a:pPr marL="628650" lvl="1" indent="-171450">
              <a:buFont typeface="Arial" panose="020B0604020202020204" pitchFamily="34" charset="0"/>
              <a:buChar char="•"/>
            </a:pPr>
            <a:r>
              <a:rPr lang="en-US" sz="1100" dirty="0" smtClean="0">
                <a:effectLst/>
              </a:rPr>
              <a:t>Print and Mail Employee Copies </a:t>
            </a:r>
          </a:p>
          <a:p>
            <a:pPr marL="628650" lvl="1" indent="-171450">
              <a:buFont typeface="Arial" panose="020B0604020202020204" pitchFamily="34" charset="0"/>
              <a:buChar char="•"/>
            </a:pPr>
            <a:r>
              <a:rPr lang="en-US" sz="1100" dirty="0" smtClean="0">
                <a:effectLst/>
              </a:rPr>
              <a:t>File the Federal W-2s and W-3 to the SSA </a:t>
            </a:r>
          </a:p>
          <a:p>
            <a:pPr marL="628650" lvl="1" indent="-171450">
              <a:buFont typeface="Arial" panose="020B0604020202020204" pitchFamily="34" charset="0"/>
              <a:buChar char="•"/>
            </a:pPr>
            <a:r>
              <a:rPr lang="en-US" sz="1100" dirty="0" smtClean="0">
                <a:effectLst/>
              </a:rPr>
              <a:t>File the State W-2s and Reconciliation Forms </a:t>
            </a:r>
          </a:p>
          <a:p>
            <a:endParaRPr lang="en-US" sz="1100" dirty="0" smtClean="0"/>
          </a:p>
          <a:p>
            <a:r>
              <a:rPr lang="en-US" sz="1100" dirty="0" smtClean="0"/>
              <a:t>Upon completion of the electronic submission, you will have access to provide your employees with the following:</a:t>
            </a:r>
          </a:p>
          <a:p>
            <a:pPr marL="628650" lvl="1" indent="-171450">
              <a:buFont typeface="Arial" panose="020B0604020202020204" pitchFamily="34" charset="0"/>
              <a:buChar char="•"/>
            </a:pPr>
            <a:r>
              <a:rPr lang="en-US" sz="1100" dirty="0" smtClean="0">
                <a:effectLst/>
              </a:rPr>
              <a:t>Online W-2s Available for All Employees </a:t>
            </a:r>
          </a:p>
          <a:p>
            <a:pPr marL="628650" lvl="1" indent="-171450">
              <a:buFont typeface="Arial" panose="020B0604020202020204" pitchFamily="34" charset="0"/>
              <a:buChar char="•"/>
            </a:pPr>
            <a:r>
              <a:rPr lang="en-US" sz="1100" dirty="0" smtClean="0">
                <a:effectLst/>
              </a:rPr>
              <a:t>eW-2 Only Employees access letters </a:t>
            </a:r>
          </a:p>
          <a:p>
            <a:endParaRPr lang="en-US" sz="1100" dirty="0" smtClean="0"/>
          </a:p>
          <a:p>
            <a:r>
              <a:rPr lang="en-US" sz="1100" dirty="0" smtClean="0"/>
              <a:t>This option is the best value and allows submissions of corrections for free before the filings are submitted to the agency by the eFile Center.</a:t>
            </a:r>
          </a:p>
          <a:p>
            <a:endParaRPr lang="en-US" altLang="en-US" sz="1100"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8B0A63-D339-449A-832F-85EE8FCC09F1}"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669485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sz="1200" kern="1200" dirty="0" smtClean="0">
                <a:solidFill>
                  <a:schemeClr val="tx1"/>
                </a:solidFill>
                <a:effectLst/>
                <a:latin typeface="Tahoma" panose="020B0604030504040204" pitchFamily="34" charset="0"/>
                <a:ea typeface="+mn-ea"/>
                <a:cs typeface="+mn-cs"/>
              </a:rPr>
              <a:t>If you’d prefer, you can sign up for the MACC Complete Service, where we’ll submit your information to Aatrix on your behalf, through your Accounting Master database. We will still need your company to verify tax reports for us before we can submit your information to </a:t>
            </a:r>
            <a:r>
              <a:rPr lang="en-US" sz="1200" kern="1200" dirty="0" smtClean="0">
                <a:solidFill>
                  <a:schemeClr val="tx1"/>
                </a:solidFill>
                <a:effectLst/>
                <a:latin typeface="Tahoma" panose="020B0604030504040204" pitchFamily="34" charset="0"/>
                <a:ea typeface="+mn-ea"/>
                <a:cs typeface="+mn-cs"/>
              </a:rPr>
              <a:t>Aatrix. Same</a:t>
            </a:r>
            <a:r>
              <a:rPr lang="en-US" altLang="en-US" dirty="0" smtClean="0"/>
              <a:t> </a:t>
            </a:r>
            <a:r>
              <a:rPr lang="en-US" altLang="en-US" dirty="0" smtClean="0"/>
              <a:t>options as the Aatrix Complete</a:t>
            </a:r>
            <a:r>
              <a:rPr lang="en-US" altLang="en-US" baseline="0" dirty="0" smtClean="0"/>
              <a:t> Service, but MACC completes the steps for you, at an hourly rate. </a:t>
            </a:r>
            <a:endParaRPr lang="en-US" dirty="0"/>
          </a:p>
          <a:p>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B83615-3752-4A20-A7C4-E36CAF2E0645}" type="slidenum">
              <a:rPr lang="en-US" altLang="en-US" smtClean="0">
                <a:latin typeface="Tahoma" panose="020B0604030504040204" pitchFamily="34" charset="0"/>
              </a:rPr>
              <a:pPr eaLnBrk="1" hangingPunct="1">
                <a:spcBef>
                  <a:spcPct val="0"/>
                </a:spcBef>
              </a:pPr>
              <a:t>57</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8320060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100" dirty="0" smtClean="0"/>
              <a:t>If you do not want to go with the Complete eFile Service, there are other options available.  Pick one or a combination</a:t>
            </a:r>
            <a:r>
              <a:rPr lang="en-US" sz="1100" baseline="0" dirty="0" smtClean="0"/>
              <a:t> of these options</a:t>
            </a:r>
            <a:r>
              <a:rPr lang="en-US" sz="1100" dirty="0" smtClean="0"/>
              <a:t>:</a:t>
            </a:r>
          </a:p>
          <a:p>
            <a:pPr marL="628650" lvl="1" indent="-171450">
              <a:buFont typeface="Arial" panose="020B0604020202020204" pitchFamily="34" charset="0"/>
              <a:buChar char="•"/>
            </a:pPr>
            <a:r>
              <a:rPr lang="en-US" sz="1100" dirty="0" smtClean="0">
                <a:effectLst/>
              </a:rPr>
              <a:t>Print my recipient</a:t>
            </a:r>
            <a:r>
              <a:rPr lang="en-US" sz="1100" baseline="0" dirty="0" smtClean="0">
                <a:effectLst/>
              </a:rPr>
              <a:t> copies</a:t>
            </a:r>
            <a:endParaRPr lang="en-US" sz="1100" dirty="0" smtClean="0">
              <a:effectLst/>
            </a:endParaRPr>
          </a:p>
          <a:p>
            <a:pPr marL="628650" lvl="1" indent="-171450">
              <a:buFont typeface="Arial" panose="020B0604020202020204" pitchFamily="34" charset="0"/>
              <a:buChar char="•"/>
            </a:pPr>
            <a:r>
              <a:rPr lang="en-US" sz="1100" dirty="0" smtClean="0">
                <a:effectLst/>
              </a:rPr>
              <a:t>eFile Federal tax forms and transmittals</a:t>
            </a:r>
          </a:p>
          <a:p>
            <a:pPr marL="628650" lvl="1" indent="-171450">
              <a:buFont typeface="Arial" panose="020B0604020202020204" pitchFamily="34" charset="0"/>
              <a:buChar char="•"/>
            </a:pPr>
            <a:r>
              <a:rPr lang="en-US" sz="1100" dirty="0" smtClean="0">
                <a:effectLst/>
              </a:rPr>
              <a:t>eFile State tax forms</a:t>
            </a:r>
            <a:r>
              <a:rPr lang="en-US" sz="1100" baseline="0" dirty="0" smtClean="0">
                <a:effectLst/>
              </a:rPr>
              <a:t> </a:t>
            </a:r>
            <a:r>
              <a:rPr lang="en-US" sz="1100" dirty="0" smtClean="0">
                <a:effectLst/>
              </a:rPr>
              <a:t>and Reconciliation Forms </a:t>
            </a:r>
          </a:p>
          <a:p>
            <a:pPr marL="628650" lvl="1" indent="-171450">
              <a:buFont typeface="Arial" panose="020B0604020202020204" pitchFamily="34" charset="0"/>
              <a:buChar char="•"/>
            </a:pPr>
            <a:r>
              <a:rPr lang="en-US" sz="1100" dirty="0" smtClean="0">
                <a:effectLst/>
              </a:rPr>
              <a:t>Print Federal tax forms and transmittals</a:t>
            </a:r>
          </a:p>
          <a:p>
            <a:pPr marL="628650" lvl="1" indent="-171450">
              <a:buFont typeface="Arial" panose="020B0604020202020204" pitchFamily="34" charset="0"/>
              <a:buChar char="•"/>
            </a:pPr>
            <a:r>
              <a:rPr lang="en-US" sz="1100" dirty="0" smtClean="0">
                <a:effectLst/>
              </a:rPr>
              <a:t>Print State tax forms</a:t>
            </a:r>
            <a:r>
              <a:rPr lang="en-US" sz="1100" baseline="0" dirty="0" smtClean="0">
                <a:effectLst/>
              </a:rPr>
              <a:t> </a:t>
            </a:r>
            <a:r>
              <a:rPr lang="en-US" sz="1100" dirty="0" smtClean="0">
                <a:effectLst/>
              </a:rPr>
              <a:t>and Reconciliation Forms </a:t>
            </a:r>
          </a:p>
          <a:p>
            <a:pPr marL="628650" lvl="1" indent="-171450">
              <a:buFont typeface="Arial" panose="020B0604020202020204" pitchFamily="34" charset="0"/>
              <a:buChar char="•"/>
            </a:pPr>
            <a:r>
              <a:rPr lang="en-US" sz="1100" dirty="0" smtClean="0">
                <a:effectLst/>
              </a:rPr>
              <a:t>Print Payer copies</a:t>
            </a:r>
          </a:p>
          <a:p>
            <a:r>
              <a:rPr lang="en-US" sz="1100" dirty="0" smtClean="0"/>
              <a:t>Mix and match any of the options above. For example, print employee copies but eFile the Federal and State copies.</a:t>
            </a:r>
          </a:p>
          <a:p>
            <a:endParaRPr lang="en-US" sz="1100" dirty="0"/>
          </a:p>
          <a:p>
            <a:pPr defTabSz="931774">
              <a:defRPr/>
            </a:pPr>
            <a:r>
              <a:rPr lang="en-US" sz="1100" dirty="0"/>
              <a:t>If printing and filing your own forms, </a:t>
            </a:r>
            <a:r>
              <a:rPr lang="en-US" sz="1100" dirty="0" smtClean="0"/>
              <a:t>MACC’s 2016 </a:t>
            </a:r>
            <a:r>
              <a:rPr lang="en-US" sz="1100" dirty="0"/>
              <a:t>tax form ordering deadline is </a:t>
            </a:r>
            <a:r>
              <a:rPr lang="en-US" sz="1100" b="1" u="sng" dirty="0"/>
              <a:t>October </a:t>
            </a:r>
            <a:r>
              <a:rPr lang="en-US" sz="1100" b="1" u="sng" dirty="0" smtClean="0"/>
              <a:t>31st</a:t>
            </a:r>
            <a:r>
              <a:rPr lang="en-US" sz="1100" dirty="0" smtClean="0"/>
              <a:t>.</a:t>
            </a:r>
            <a:r>
              <a:rPr lang="en-US" sz="1100" dirty="0"/>
              <a:t>  </a:t>
            </a:r>
          </a:p>
          <a:p>
            <a:endParaRPr lang="en-US" altLang="en-US" sz="1100"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D5E548-0EEE-483F-B2F5-AD992E15CE18}"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873954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IRS has completed and approved the final versions of the Affordable Care Act form </a:t>
            </a:r>
            <a:r>
              <a:rPr lang="en-US" dirty="0" smtClean="0"/>
              <a:t>1094/1095-C or 1094/1095-B. MACC has partnered</a:t>
            </a:r>
            <a:r>
              <a:rPr lang="en-US" baseline="0" dirty="0" smtClean="0"/>
              <a:t> with Aatrix and will support both sets for the end of the year reporting requirements. </a:t>
            </a:r>
            <a:endParaRPr lang="en-US" b="1" dirty="0" smtClean="0"/>
          </a:p>
          <a:p>
            <a:r>
              <a:rPr lang="en-US" b="1" dirty="0" smtClean="0"/>
              <a:t>**Please note: Not all MACC customers will be required to file a 1094/1095-C or 1094/1095-B,</a:t>
            </a:r>
            <a:r>
              <a:rPr lang="en-US" b="1" baseline="0" dirty="0" smtClean="0"/>
              <a:t> please review your company situation with your tax advisor or health insurance provider before completing these forms</a:t>
            </a:r>
            <a:endParaRPr lang="en-US" b="1"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59</a:t>
            </a:fld>
            <a:endParaRPr lang="en-US" dirty="0"/>
          </a:p>
        </p:txBody>
      </p:sp>
    </p:spTree>
    <p:extLst>
      <p:ext uri="{BB962C8B-B14F-4D97-AF65-F5344CB8AC3E}">
        <p14:creationId xmlns:p14="http://schemas.microsoft.com/office/powerpoint/2010/main" val="25300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Once you click Create, the Accounting Periods will populate in the Fiscal Year Setup screen.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F33E05-9DBD-443F-80D0-C1FE85CC5196}" type="slidenum">
              <a:rPr lang="en-US" altLang="en-US" smtClean="0">
                <a:latin typeface="Tahoma" panose="020B0604030504040204" pitchFamily="34" charset="0"/>
              </a:rPr>
              <a:pPr eaLnBrk="1" hangingPunct="1">
                <a:spcBef>
                  <a:spcPct val="0"/>
                </a:spcBef>
              </a:pPr>
              <a:t>6</a:t>
            </a:fld>
            <a:endParaRPr lang="en-US" altLang="en-US" dirty="0" smtClean="0">
              <a:latin typeface="Tahoma" panose="020B0604030504040204" pitchFamily="34" charset="0"/>
            </a:endParaRPr>
          </a:p>
        </p:txBody>
      </p:sp>
    </p:spTree>
    <p:extLst>
      <p:ext uri="{BB962C8B-B14F-4D97-AF65-F5344CB8AC3E}">
        <p14:creationId xmlns:p14="http://schemas.microsoft.com/office/powerpoint/2010/main" val="325573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a:t>
            </a:r>
            <a:r>
              <a:rPr lang="en-US" baseline="0" dirty="0" smtClean="0"/>
              <a:t> Dependents:</a:t>
            </a:r>
          </a:p>
          <a:p>
            <a:pPr marL="171450" indent="-171450">
              <a:buFont typeface="Arial" panose="020B0604020202020204" pitchFamily="34" charset="0"/>
              <a:buChar char="•"/>
            </a:pPr>
            <a:r>
              <a:rPr lang="en-US" baseline="0" dirty="0" smtClean="0"/>
              <a:t>Dependents that are covered for ACA reporting by the selected employee will need to be added &amp; marked appropriately on this screen. If ACA Covered is flagged, the dependent will appear in the appropriate covered individuals section on the 1095 Tax Form.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60</a:t>
            </a:fld>
            <a:endParaRPr lang="en-US" dirty="0"/>
          </a:p>
        </p:txBody>
      </p:sp>
    </p:spTree>
    <p:extLst>
      <p:ext uri="{BB962C8B-B14F-4D97-AF65-F5344CB8AC3E}">
        <p14:creationId xmlns:p14="http://schemas.microsoft.com/office/powerpoint/2010/main" val="13191987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ACA Health Insurance Coverage screen to enter and maintain company and employee information for year-end Affordable Care Act Reporting. This information will be used for tax processing through the Tax Forms and eFiling screen in Accounting Master. Additional entry and/or editing of 1094/1095 forms can be done within the Forms Viewer window of the Tax Forms and eFiling process as desired. </a:t>
            </a:r>
          </a:p>
          <a:p>
            <a:endParaRPr lang="en-US" dirty="0" smtClean="0"/>
          </a:p>
          <a:p>
            <a:r>
              <a:rPr lang="en-US" b="1" dirty="0" smtClean="0"/>
              <a:t>Instructions:</a:t>
            </a:r>
          </a:p>
          <a:p>
            <a:pPr marL="171450" indent="-171450">
              <a:buFont typeface="Arial" panose="020B0604020202020204" pitchFamily="34" charset="0"/>
              <a:buChar char="•"/>
            </a:pPr>
            <a:r>
              <a:rPr lang="en-US" b="1" dirty="0" smtClean="0"/>
              <a:t>Company:</a:t>
            </a:r>
            <a:r>
              <a:rPr lang="en-US" dirty="0" smtClean="0"/>
              <a:t> Select a Payroll Company from the drop-down. </a:t>
            </a:r>
          </a:p>
          <a:p>
            <a:pPr marL="171450" indent="-171450">
              <a:buFont typeface="Arial" panose="020B0604020202020204" pitchFamily="34" charset="0"/>
              <a:buChar char="•"/>
            </a:pPr>
            <a:r>
              <a:rPr lang="en-US" b="1" dirty="0" smtClean="0"/>
              <a:t>Tax Year:</a:t>
            </a:r>
            <a:r>
              <a:rPr lang="en-US" dirty="0" smtClean="0"/>
              <a:t> Select a tax year for the work table. The system will default to the current year unless the current month is January in which the tax year will default to the previous year. Use the arrows to select the appropriate year. </a:t>
            </a:r>
          </a:p>
          <a:p>
            <a:pPr marL="171450" indent="-171450">
              <a:buFont typeface="Arial" panose="020B0604020202020204" pitchFamily="34" charset="0"/>
              <a:buChar char="•"/>
            </a:pPr>
            <a:r>
              <a:rPr lang="en-US" dirty="0" smtClean="0"/>
              <a:t>If data already exists for the selected tax year the form options will be disabled. Select Load Grids to access the saved data for the selected year. </a:t>
            </a:r>
          </a:p>
          <a:p>
            <a:pPr marL="171450" indent="-171450">
              <a:buFont typeface="Arial" panose="020B0604020202020204" pitchFamily="34" charset="0"/>
              <a:buChar char="•"/>
            </a:pPr>
            <a:r>
              <a:rPr lang="en-US" b="1" dirty="0" smtClean="0"/>
              <a:t>1094/1095 B and 1094/1095 C:</a:t>
            </a:r>
            <a:r>
              <a:rPr lang="en-US" dirty="0" smtClean="0"/>
              <a:t> Select the Affordable Care Act form you are filing for the selected Payroll Company. The forms selected will determine what information is available in the grid. </a:t>
            </a:r>
          </a:p>
          <a:p>
            <a:pPr marL="628650" lvl="1" indent="-171450">
              <a:buFont typeface="Courier New" panose="02070309020205020404" pitchFamily="49" charset="0"/>
              <a:buChar char="o"/>
            </a:pPr>
            <a:r>
              <a:rPr lang="en-US" dirty="0" smtClean="0"/>
              <a:t>Once selected for a given tax year the tax form designation cannot be changed unless you delete the entire table for the tax year. To delete a tax year you must select the delete icon in the toolbar. </a:t>
            </a:r>
          </a:p>
          <a:p>
            <a:pPr marL="628650" lvl="1" indent="-171450">
              <a:buFont typeface="Courier New" panose="02070309020205020404" pitchFamily="49" charset="0"/>
              <a:buChar char="o"/>
            </a:pPr>
            <a:r>
              <a:rPr lang="en-US" dirty="0" smtClean="0"/>
              <a:t>Please consult your tax advisors on which forms are required to be filed for your company. </a:t>
            </a:r>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61</a:t>
            </a:fld>
            <a:endParaRPr lang="en-US" dirty="0"/>
          </a:p>
        </p:txBody>
      </p:sp>
    </p:spTree>
    <p:extLst>
      <p:ext uri="{BB962C8B-B14F-4D97-AF65-F5344CB8AC3E}">
        <p14:creationId xmlns:p14="http://schemas.microsoft.com/office/powerpoint/2010/main" val="33043931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b="1" dirty="0"/>
              <a:t>1094/1095 B and 1094/1095 </a:t>
            </a:r>
            <a:r>
              <a:rPr lang="en-US" b="1" dirty="0" smtClean="0"/>
              <a:t>C Continued:</a:t>
            </a:r>
            <a:r>
              <a:rPr lang="en-US" b="1" baseline="0" dirty="0" smtClean="0"/>
              <a:t> </a:t>
            </a:r>
            <a:endParaRPr lang="en-US" dirty="0" smtClean="0"/>
          </a:p>
          <a:p>
            <a:pPr marL="628650" lvl="1" indent="-171450">
              <a:buFont typeface="Courier New" panose="02070309020205020404" pitchFamily="49" charset="0"/>
              <a:buChar char="o"/>
            </a:pPr>
            <a:r>
              <a:rPr lang="en-US" dirty="0" smtClean="0"/>
              <a:t>When </a:t>
            </a:r>
            <a:r>
              <a:rPr lang="en-US" dirty="0"/>
              <a:t>1094/1095 B forms are selected only the Covered Individuals tab will be available in the grid. </a:t>
            </a:r>
          </a:p>
          <a:p>
            <a:pPr marL="628650" lvl="1" indent="-171450">
              <a:buFont typeface="Courier New" panose="02070309020205020404" pitchFamily="49" charset="0"/>
              <a:buChar char="o"/>
            </a:pPr>
            <a:r>
              <a:rPr lang="en-US" dirty="0"/>
              <a:t>When 1094/1095 C forms are selected the Offer and Coverage tab will be available in the grid. </a:t>
            </a:r>
          </a:p>
          <a:p>
            <a:pPr marL="1085850" lvl="2" indent="-171450">
              <a:buFont typeface="Wingdings" panose="05000000000000000000" pitchFamily="2" charset="2"/>
              <a:buChar char="§"/>
            </a:pPr>
            <a:r>
              <a:rPr lang="en-US" dirty="0"/>
              <a:t>If Employer Self-Insured Coverage is checked the Covered Individuals tab will also be available in the grid. </a:t>
            </a:r>
          </a:p>
          <a:p>
            <a:pPr marL="171450" indent="-171450">
              <a:buFont typeface="Arial" panose="020B0604020202020204" pitchFamily="34" charset="0"/>
              <a:buChar char="•"/>
            </a:pPr>
            <a:r>
              <a:rPr lang="en-US" b="1" dirty="0"/>
              <a:t>Employer Self-Insured Coverage:</a:t>
            </a:r>
            <a:r>
              <a:rPr lang="en-US" dirty="0"/>
              <a:t> This option will be available if the 1094/1095 C tax forms are selected. Place a checkmark in this field if the selected payroll is employer self-insured. </a:t>
            </a:r>
          </a:p>
          <a:p>
            <a:pPr marL="171450" indent="-171450">
              <a:buFont typeface="Arial" panose="020B0604020202020204" pitchFamily="34" charset="0"/>
              <a:buChar char="•"/>
            </a:pPr>
            <a:r>
              <a:rPr lang="en-US" b="1" dirty="0"/>
              <a:t>Load Grids</a:t>
            </a:r>
            <a:r>
              <a:rPr lang="en-US" dirty="0"/>
              <a:t>: Select this button to load the applicable grid work tables based on the selected tax forms. </a:t>
            </a:r>
          </a:p>
          <a:p>
            <a:pPr marL="171450" indent="-171450">
              <a:buFont typeface="Arial" panose="020B0604020202020204" pitchFamily="34" charset="0"/>
              <a:buChar cha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62</a:t>
            </a:fld>
            <a:endParaRPr lang="en-US" dirty="0"/>
          </a:p>
        </p:txBody>
      </p:sp>
    </p:spTree>
    <p:extLst>
      <p:ext uri="{BB962C8B-B14F-4D97-AF65-F5344CB8AC3E}">
        <p14:creationId xmlns:p14="http://schemas.microsoft.com/office/powerpoint/2010/main" val="355612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effectLst/>
              </a:rPr>
              <a:t>Covered Individuals Tab </a:t>
            </a:r>
            <a:endParaRPr lang="en-US" dirty="0" smtClean="0"/>
          </a:p>
          <a:p>
            <a:pPr marL="171450" indent="-171450">
              <a:buFont typeface="Arial" panose="020B0604020202020204" pitchFamily="34" charset="0"/>
              <a:buChar char="•"/>
            </a:pPr>
            <a:r>
              <a:rPr lang="en-US" dirty="0" smtClean="0"/>
              <a:t>The Covered Individual tab will be automatically loaded with employees for the selected payroll company who were active for at least part of the selected tax year. Dependents for those employees that are marked as ACA Covered on the Employee Dependent screen will be included if they were active for at least part of the selected tax year. Dependents will appear directly below the employee and will be displayed indented in the column. </a:t>
            </a:r>
          </a:p>
          <a:p>
            <a:pPr marL="171450" indent="-171450">
              <a:buFont typeface="Arial" panose="020B0604020202020204" pitchFamily="34" charset="0"/>
              <a:buChar char="•"/>
            </a:pPr>
            <a:r>
              <a:rPr lang="en-US" dirty="0" smtClean="0"/>
              <a:t>Last Hired Date will be populated for each employee. This value will not be populated for dependents of an employee. If the employee left the company within the tax year the separation column will be populated with the separation date from the Employee Compensation screen in Accounting Master. </a:t>
            </a:r>
          </a:p>
          <a:p>
            <a:pPr marL="171450" indent="-171450">
              <a:buFont typeface="Arial" panose="020B0604020202020204" pitchFamily="34" charset="0"/>
              <a:buChar char="•"/>
            </a:pPr>
            <a:r>
              <a:rPr lang="en-US" dirty="0" smtClean="0"/>
              <a:t>The Social Security Number (SSN) and Date of Birth (DOB) columns will populate for both the employee and dependent if the information is available in Accounting Master. (Employee Compensation Screen, Employee Human Resource Screen and Employee Dependent Screen.) </a:t>
            </a:r>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63</a:t>
            </a:fld>
            <a:endParaRPr lang="en-US" dirty="0"/>
          </a:p>
        </p:txBody>
      </p:sp>
    </p:spTree>
    <p:extLst>
      <p:ext uri="{BB962C8B-B14F-4D97-AF65-F5344CB8AC3E}">
        <p14:creationId xmlns:p14="http://schemas.microsoft.com/office/powerpoint/2010/main" val="1699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Coverage Checkboxes</a:t>
            </a:r>
            <a:r>
              <a:rPr lang="en-US" b="1" baseline="0" dirty="0" smtClean="0"/>
              <a:t> – </a:t>
            </a:r>
            <a:r>
              <a:rPr lang="en-US" dirty="0" smtClean="0"/>
              <a:t>For each employee and/or dependent listed in the grid place a checkmark in the appropriate boxes in which the employee or dependent falls into the 'covered' category for each month of the year. </a:t>
            </a:r>
          </a:p>
          <a:p>
            <a:pPr marL="171450" indent="-171450">
              <a:buFont typeface="Arial" panose="020B0604020202020204" pitchFamily="34" charset="0"/>
              <a:buChar char="•"/>
            </a:pPr>
            <a:r>
              <a:rPr lang="en-US" dirty="0" smtClean="0"/>
              <a:t>Place a checkmark in the All 12 checkbox to automatically check each individual month. If at least one month is unchecked the All 12 checkbox will automatically be unchecked as well. </a:t>
            </a:r>
          </a:p>
          <a:p>
            <a:pPr marL="171450" indent="-171450">
              <a:buFont typeface="Arial" panose="020B0604020202020204" pitchFamily="34" charset="0"/>
              <a:buChar char="•"/>
            </a:pPr>
            <a:r>
              <a:rPr lang="en-US" dirty="0" smtClean="0"/>
              <a:t>By default the system will check the coverage months based on the employees' last hire date and separation date (dependents will be based on active and inactive dates). If they were active at any point during a given month, that month will be checked. Review in detail each employee and/or dependent and make any adjustments as applicable for your payroll company or health insurance plan. </a:t>
            </a:r>
          </a:p>
          <a:p>
            <a:pPr marL="171450" indent="-171450">
              <a:buFont typeface="Arial" panose="020B0604020202020204" pitchFamily="34" charset="0"/>
              <a:buChar char="•"/>
            </a:pPr>
            <a:r>
              <a:rPr lang="en-US" dirty="0" smtClean="0"/>
              <a:t>Use the column header to select/deselect all boxes for an entire column - making the change for all employees.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64</a:t>
            </a:fld>
            <a:endParaRPr lang="en-US" dirty="0"/>
          </a:p>
        </p:txBody>
      </p:sp>
    </p:spTree>
    <p:extLst>
      <p:ext uri="{BB962C8B-B14F-4D97-AF65-F5344CB8AC3E}">
        <p14:creationId xmlns:p14="http://schemas.microsoft.com/office/powerpoint/2010/main" val="1978912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right-click menu from this grid will have the following options available. </a:t>
            </a:r>
          </a:p>
          <a:p>
            <a:pPr marL="171450" indent="-171450">
              <a:buFont typeface="Arial" panose="020B0604020202020204" pitchFamily="34" charset="0"/>
              <a:buChar char="•"/>
            </a:pPr>
            <a:r>
              <a:rPr lang="en-US" b="1" dirty="0" smtClean="0"/>
              <a:t>Select All</a:t>
            </a:r>
            <a:r>
              <a:rPr lang="en-US" dirty="0" smtClean="0"/>
              <a:t>: Choose this option to select all visible rows in the grid. </a:t>
            </a:r>
          </a:p>
          <a:p>
            <a:pPr marL="171450" indent="-171450">
              <a:buFont typeface="Arial" panose="020B0604020202020204" pitchFamily="34" charset="0"/>
              <a:buChar char="•"/>
            </a:pPr>
            <a:r>
              <a:rPr lang="en-US" b="1" dirty="0" smtClean="0"/>
              <a:t>Apply to Selected:</a:t>
            </a:r>
            <a:r>
              <a:rPr lang="en-US" dirty="0" smtClean="0"/>
              <a:t> This option will be enabled if more than one row in the grid is currently selected. Choose this option to apply all values for the focused row to all other selected rows. Use the CTRL and ALT keys to select multiple rows in the grid. </a:t>
            </a:r>
          </a:p>
          <a:p>
            <a:pPr marL="171450" indent="-171450">
              <a:buFont typeface="Arial" panose="020B0604020202020204" pitchFamily="34" charset="0"/>
              <a:buChar char="•"/>
            </a:pPr>
            <a:r>
              <a:rPr lang="en-US" b="1" dirty="0" smtClean="0"/>
              <a:t>Exclude</a:t>
            </a:r>
            <a:r>
              <a:rPr lang="en-US" dirty="0" smtClean="0"/>
              <a:t>: Choose this option to remove an employee and all associated dependents from the grid. Selecting to exclude an employee will also remove them from the Offer and Coverage grid, if it is applicable. Employees that are excluded from the grid will not be included in forms creation process through Tax Forms and eFiling. </a:t>
            </a:r>
          </a:p>
          <a:p>
            <a:pPr marL="171450" indent="-171450">
              <a:buFont typeface="Arial" panose="020B0604020202020204" pitchFamily="34" charset="0"/>
              <a:buChar char="•"/>
            </a:pPr>
            <a:r>
              <a:rPr lang="en-US" b="1" dirty="0" smtClean="0"/>
              <a:t>Include Previously Excluded:</a:t>
            </a:r>
            <a:r>
              <a:rPr lang="en-US" dirty="0" smtClean="0"/>
              <a:t> Choose this option to access the Include Previously Excluded screen. This screen will contain all employees that were active during the selected tax year that have previously been excluded from the Covered Individual or Offer and Coverage tabs</a:t>
            </a:r>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65</a:t>
            </a:fld>
            <a:endParaRPr lang="en-US" dirty="0"/>
          </a:p>
        </p:txBody>
      </p:sp>
    </p:spTree>
    <p:extLst>
      <p:ext uri="{BB962C8B-B14F-4D97-AF65-F5344CB8AC3E}">
        <p14:creationId xmlns:p14="http://schemas.microsoft.com/office/powerpoint/2010/main" val="36471560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Coverage Options</a:t>
            </a:r>
            <a:r>
              <a:rPr lang="en-US" b="1" baseline="0" dirty="0" smtClean="0"/>
              <a:t> – </a:t>
            </a:r>
            <a:r>
              <a:rPr lang="en-US" dirty="0" smtClean="0"/>
              <a:t>Additional options available on a per employee basis are Other Coverage Provider and Origin of Policy. These values can be selected individually as needed. If desired you may set a default for the company at </a:t>
            </a:r>
            <a:r>
              <a:rPr lang="en-US" b="1" dirty="0" smtClean="0"/>
              <a:t>Company | Company Additional Information. </a:t>
            </a:r>
          </a:p>
          <a:p>
            <a:pPr marL="171450" indent="-171450">
              <a:buFont typeface="Arial" panose="020B0604020202020204" pitchFamily="34" charset="0"/>
              <a:buChar char="•"/>
            </a:pPr>
            <a:r>
              <a:rPr lang="en-US" dirty="0" smtClean="0"/>
              <a:t>Other Coverage Provider: This drop-down will be based on pre-established Other Coverage Providers entered from the Company Additional Information on the ACA Other Coverage Provider Screen. </a:t>
            </a:r>
          </a:p>
          <a:p>
            <a:pPr marL="171450" indent="-171450">
              <a:buFont typeface="Arial" panose="020B0604020202020204" pitchFamily="34" charset="0"/>
              <a:buChar char="•"/>
            </a:pPr>
            <a:r>
              <a:rPr lang="en-US" dirty="0" smtClean="0"/>
              <a:t>Origin of Policy: This drop-down will be based on ACA guidelines and the following selections will be available. </a:t>
            </a:r>
          </a:p>
          <a:p>
            <a:pPr marL="628650" lvl="1" indent="-171450">
              <a:buFont typeface="Arial" panose="020B0604020202020204" pitchFamily="34" charset="0"/>
              <a:buChar char="•"/>
            </a:pPr>
            <a:r>
              <a:rPr lang="en-US" dirty="0" smtClean="0">
                <a:effectLst/>
              </a:rPr>
              <a:t>Small Business Health Options Program (SHOP) </a:t>
            </a:r>
          </a:p>
          <a:p>
            <a:pPr marL="628650" lvl="1" indent="-171450">
              <a:buFont typeface="Arial" panose="020B0604020202020204" pitchFamily="34" charset="0"/>
              <a:buChar char="•"/>
            </a:pPr>
            <a:r>
              <a:rPr lang="en-US" dirty="0" smtClean="0">
                <a:effectLst/>
              </a:rPr>
              <a:t>Employer-sponsored coverage </a:t>
            </a:r>
          </a:p>
          <a:p>
            <a:pPr marL="628650" lvl="1" indent="-171450">
              <a:buFont typeface="Arial" panose="020B0604020202020204" pitchFamily="34" charset="0"/>
              <a:buChar char="•"/>
            </a:pPr>
            <a:r>
              <a:rPr lang="en-US" dirty="0" smtClean="0">
                <a:effectLst/>
              </a:rPr>
              <a:t>Government-sponsored coverage </a:t>
            </a:r>
          </a:p>
          <a:p>
            <a:pPr marL="628650" lvl="1" indent="-171450">
              <a:buFont typeface="Arial" panose="020B0604020202020204" pitchFamily="34" charset="0"/>
              <a:buChar char="•"/>
            </a:pPr>
            <a:r>
              <a:rPr lang="en-US" dirty="0" smtClean="0">
                <a:effectLst/>
              </a:rPr>
              <a:t>Individual market insurance </a:t>
            </a:r>
          </a:p>
          <a:p>
            <a:pPr marL="628650" lvl="1" indent="-171450">
              <a:buFont typeface="Arial" panose="020B0604020202020204" pitchFamily="34" charset="0"/>
              <a:buChar char="•"/>
            </a:pPr>
            <a:r>
              <a:rPr lang="en-US" dirty="0" smtClean="0">
                <a:effectLst/>
              </a:rPr>
              <a:t>Multi-employer plan </a:t>
            </a:r>
          </a:p>
          <a:p>
            <a:pPr marL="628650" lvl="1" indent="-171450">
              <a:buFont typeface="Arial" panose="020B0604020202020204" pitchFamily="34" charset="0"/>
              <a:buChar char="•"/>
            </a:pPr>
            <a:r>
              <a:rPr lang="en-US" dirty="0" smtClean="0">
                <a:effectLst/>
              </a:rPr>
              <a:t>Miscellaneous minimum essential coverage</a:t>
            </a:r>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66</a:t>
            </a:fld>
            <a:endParaRPr lang="en-US" dirty="0"/>
          </a:p>
        </p:txBody>
      </p:sp>
    </p:spTree>
    <p:extLst>
      <p:ext uri="{BB962C8B-B14F-4D97-AF65-F5344CB8AC3E}">
        <p14:creationId xmlns:p14="http://schemas.microsoft.com/office/powerpoint/2010/main" val="40570069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1094/1095</a:t>
            </a:r>
            <a:r>
              <a:rPr lang="en-US" b="1" u="none" baseline="0" dirty="0" smtClean="0"/>
              <a:t> - </a:t>
            </a:r>
            <a:r>
              <a:rPr lang="en-US" b="1" dirty="0" smtClean="0"/>
              <a:t>Company | Company Additional Information. </a:t>
            </a:r>
          </a:p>
          <a:p>
            <a:pPr marL="171450" indent="-171450">
              <a:buFont typeface="Arial" panose="020B0604020202020204" pitchFamily="34" charset="0"/>
              <a:buChar char="•"/>
            </a:pPr>
            <a:r>
              <a:rPr lang="en-US" dirty="0" smtClean="0"/>
              <a:t>At this tab select the tax processing year for the selected Company from the Year field. Below the year enter the default Origin of Policy and Other Coverage Provider. These defaults will be used to populate the Origin of Policy and Other Coverage Provider fields in the Covered Individuals section of both the 1094 and 1095 forms. If no default is established and you are required to fill out this portion of the form it can be selected from the ACA Health Insurance Coverage screen. </a:t>
            </a:r>
          </a:p>
          <a:p>
            <a:pPr marL="171450" indent="-171450">
              <a:buFont typeface="Arial" panose="020B0604020202020204" pitchFamily="34" charset="0"/>
              <a:buChar char="•"/>
            </a:pPr>
            <a:r>
              <a:rPr lang="en-US" dirty="0" smtClean="0"/>
              <a:t>To add a new Other Coverage Provider select the ellipsis to the right of the field. </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67</a:t>
            </a:fld>
            <a:endParaRPr lang="en-US" dirty="0"/>
          </a:p>
        </p:txBody>
      </p:sp>
    </p:spTree>
    <p:extLst>
      <p:ext uri="{BB962C8B-B14F-4D97-AF65-F5344CB8AC3E}">
        <p14:creationId xmlns:p14="http://schemas.microsoft.com/office/powerpoint/2010/main" val="149877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make ACA reporting</a:t>
            </a:r>
            <a:r>
              <a:rPr lang="en-US" baseline="0" dirty="0" smtClean="0"/>
              <a:t> simple, fast, and accurate using the Aatrix ACA eFile Service which will include mailing of employee copies. The Aatrix eFile Service is guaranteed to be on time  and in the format required by the Federal Government. </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68</a:t>
            </a:fld>
            <a:endParaRPr lang="en-US" dirty="0"/>
          </a:p>
        </p:txBody>
      </p:sp>
    </p:spTree>
    <p:extLst>
      <p:ext uri="{BB962C8B-B14F-4D97-AF65-F5344CB8AC3E}">
        <p14:creationId xmlns:p14="http://schemas.microsoft.com/office/powerpoint/2010/main" val="117469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include details on yearly maintenance within</a:t>
            </a:r>
            <a:r>
              <a:rPr lang="en-US" baseline="0" dirty="0" smtClean="0"/>
              <a:t> the Payroll module. Similar to the functionality of the Fiscal Accounting Period setup, this maintenance within Payroll is necessary for the upcoming year.</a:t>
            </a:r>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7</a:t>
            </a:fld>
            <a:endParaRPr lang="en-US" dirty="0"/>
          </a:p>
        </p:txBody>
      </p:sp>
    </p:spTree>
    <p:extLst>
      <p:ext uri="{BB962C8B-B14F-4D97-AF65-F5344CB8AC3E}">
        <p14:creationId xmlns:p14="http://schemas.microsoft.com/office/powerpoint/2010/main" val="183913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t>Time Management System (TMS) users will need to establish the upcoming payroll year before employees can begin to access their timesheets.  If the year has not been established, an error will given during the entry process on the TMS website. </a:t>
            </a:r>
          </a:p>
          <a:p>
            <a:pPr defTabSz="931774">
              <a:defRPr/>
            </a:pPr>
            <a:endParaRPr lang="en-US" altLang="en-US" dirty="0" smtClean="0"/>
          </a:p>
          <a:p>
            <a:pPr defTabSz="931774">
              <a:defRPr/>
            </a:pPr>
            <a:r>
              <a:rPr lang="en-US" altLang="en-US" dirty="0" smtClean="0"/>
              <a:t>The Labor</a:t>
            </a:r>
            <a:r>
              <a:rPr lang="en-US" altLang="en-US" baseline="0" dirty="0" smtClean="0"/>
              <a:t> Year Setup is also used with the Auto Calculation of Overtime feature. If you’re using either of these features, your Labor Year Setup will need to be completed for the upcoming year.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ADD2DE1A-4CE6-4AF1-927F-BD113D686437}" type="slidenum">
              <a:rPr lang="en-US" smtClean="0"/>
              <a:pPr>
                <a:defRPr/>
              </a:pPr>
              <a:t>8</a:t>
            </a:fld>
            <a:endParaRPr lang="en-US" dirty="0"/>
          </a:p>
        </p:txBody>
      </p:sp>
    </p:spTree>
    <p:extLst>
      <p:ext uri="{BB962C8B-B14F-4D97-AF65-F5344CB8AC3E}">
        <p14:creationId xmlns:p14="http://schemas.microsoft.com/office/powerpoint/2010/main" val="69532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81C03D-0F54-4E45-A6D8-D3820E4FC77D}" type="slidenum">
              <a:rPr lang="en-US" altLang="en-US" smtClean="0">
                <a:latin typeface="Tahoma" panose="020B0604030504040204" pitchFamily="34" charset="0"/>
              </a:rPr>
              <a:pPr eaLnBrk="1" hangingPunct="1">
                <a:spcBef>
                  <a:spcPct val="0"/>
                </a:spcBef>
              </a:pPr>
              <a:t>9</a:t>
            </a:fld>
            <a:endParaRPr lang="en-US" altLang="en-US" dirty="0" smtClean="0">
              <a:latin typeface="Tahoma" panose="020B0604030504040204" pitchFamily="34" charset="0"/>
            </a:endParaRPr>
          </a:p>
        </p:txBody>
      </p:sp>
      <p:sp>
        <p:nvSpPr>
          <p:cNvPr id="573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create the upcoming year in the system, go to Packages | General Information | Company.</a:t>
            </a:r>
            <a:r>
              <a:rPr lang="en-US" altLang="en-US" baseline="0" dirty="0" smtClean="0"/>
              <a:t>  This information is also available </a:t>
            </a:r>
            <a:r>
              <a:rPr lang="en-US" altLang="en-US" dirty="0" smtClean="0"/>
              <a:t>from the General Information Suite on the Maintenance tab. </a:t>
            </a:r>
          </a:p>
          <a:p>
            <a:pPr eaLnBrk="1" hangingPunct="1">
              <a:spcBef>
                <a:spcPct val="0"/>
              </a:spcBef>
            </a:pPr>
            <a:endParaRPr lang="en-US" altLang="en-US" dirty="0" smtClean="0"/>
          </a:p>
          <a:p>
            <a:pPr eaLnBrk="1" hangingPunct="1">
              <a:spcBef>
                <a:spcPct val="0"/>
              </a:spcBef>
            </a:pPr>
            <a:r>
              <a:rPr lang="en-US" altLang="en-US" dirty="0" smtClean="0"/>
              <a:t>After entering the Company screen, select the appropriate Payroll GL Company to update.  The Payroll icon will take you into the payroll options section of this screen.  From here, select the Labor Year Setup icon – as indicated above. </a:t>
            </a:r>
          </a:p>
          <a:p>
            <a:pPr eaLnBrk="1" hangingPunct="1">
              <a:spcBef>
                <a:spcPct val="0"/>
              </a:spcBef>
            </a:pPr>
            <a:endParaRPr lang="en-US" altLang="en-US" dirty="0" smtClean="0"/>
          </a:p>
        </p:txBody>
      </p:sp>
    </p:spTree>
    <p:extLst>
      <p:ext uri="{BB962C8B-B14F-4D97-AF65-F5344CB8AC3E}">
        <p14:creationId xmlns:p14="http://schemas.microsoft.com/office/powerpoint/2010/main" val="203145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5FF73-D913-411F-AD69-DB277461ABC4}" type="slidenum">
              <a:rPr lang="en-US"/>
              <a:pPr>
                <a:defRPr/>
              </a:pPr>
              <a:t>‹#›</a:t>
            </a:fld>
            <a:endParaRPr lang="en-US" dirty="0"/>
          </a:p>
        </p:txBody>
      </p:sp>
    </p:spTree>
    <p:extLst>
      <p:ext uri="{BB962C8B-B14F-4D97-AF65-F5344CB8AC3E}">
        <p14:creationId xmlns:p14="http://schemas.microsoft.com/office/powerpoint/2010/main" val="381151376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2C49E6-D6E6-4035-9F89-092E757BF3BB}" type="slidenum">
              <a:rPr lang="en-US"/>
              <a:pPr>
                <a:defRPr/>
              </a:pPr>
              <a:t>‹#›</a:t>
            </a:fld>
            <a:endParaRPr lang="en-US" dirty="0"/>
          </a:p>
        </p:txBody>
      </p:sp>
    </p:spTree>
    <p:extLst>
      <p:ext uri="{BB962C8B-B14F-4D97-AF65-F5344CB8AC3E}">
        <p14:creationId xmlns:p14="http://schemas.microsoft.com/office/powerpoint/2010/main" val="9315826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292002-D649-4E72-B472-C3162F768163}" type="slidenum">
              <a:rPr lang="en-US"/>
              <a:pPr>
                <a:defRPr/>
              </a:pPr>
              <a:t>‹#›</a:t>
            </a:fld>
            <a:endParaRPr lang="en-US" dirty="0"/>
          </a:p>
        </p:txBody>
      </p:sp>
    </p:spTree>
    <p:extLst>
      <p:ext uri="{BB962C8B-B14F-4D97-AF65-F5344CB8AC3E}">
        <p14:creationId xmlns:p14="http://schemas.microsoft.com/office/powerpoint/2010/main" val="221203033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29492-0F14-41CE-BB85-51FEB98E721B}" type="slidenum">
              <a:rPr lang="en-US"/>
              <a:pPr>
                <a:defRPr/>
              </a:pPr>
              <a:t>‹#›</a:t>
            </a:fld>
            <a:endParaRPr lang="en-US" dirty="0"/>
          </a:p>
        </p:txBody>
      </p:sp>
    </p:spTree>
    <p:extLst>
      <p:ext uri="{BB962C8B-B14F-4D97-AF65-F5344CB8AC3E}">
        <p14:creationId xmlns:p14="http://schemas.microsoft.com/office/powerpoint/2010/main" val="20879544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CFDE5-2428-44DC-9490-4E3C8EFAB1CD}" type="slidenum">
              <a:rPr lang="en-US"/>
              <a:pPr>
                <a:defRPr/>
              </a:pPr>
              <a:t>‹#›</a:t>
            </a:fld>
            <a:endParaRPr lang="en-US" dirty="0"/>
          </a:p>
        </p:txBody>
      </p:sp>
    </p:spTree>
    <p:extLst>
      <p:ext uri="{BB962C8B-B14F-4D97-AF65-F5344CB8AC3E}">
        <p14:creationId xmlns:p14="http://schemas.microsoft.com/office/powerpoint/2010/main" val="270349818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050C5C-13D4-4B71-AFE4-E5F9810AD2CD}" type="slidenum">
              <a:rPr lang="en-US"/>
              <a:pPr>
                <a:defRPr/>
              </a:pPr>
              <a:t>‹#›</a:t>
            </a:fld>
            <a:endParaRPr lang="en-US" dirty="0"/>
          </a:p>
        </p:txBody>
      </p:sp>
    </p:spTree>
    <p:extLst>
      <p:ext uri="{BB962C8B-B14F-4D97-AF65-F5344CB8AC3E}">
        <p14:creationId xmlns:p14="http://schemas.microsoft.com/office/powerpoint/2010/main" val="24319762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A07CCD-B132-4241-9822-83710DDA5F1B}" type="slidenum">
              <a:rPr lang="en-US"/>
              <a:pPr>
                <a:defRPr/>
              </a:pPr>
              <a:t>‹#›</a:t>
            </a:fld>
            <a:endParaRPr lang="en-US" dirty="0"/>
          </a:p>
        </p:txBody>
      </p:sp>
    </p:spTree>
    <p:extLst>
      <p:ext uri="{BB962C8B-B14F-4D97-AF65-F5344CB8AC3E}">
        <p14:creationId xmlns:p14="http://schemas.microsoft.com/office/powerpoint/2010/main" val="618412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30608F-103A-4187-A833-7181EFB032A8}" type="slidenum">
              <a:rPr lang="en-US"/>
              <a:pPr>
                <a:defRPr/>
              </a:pPr>
              <a:t>‹#›</a:t>
            </a:fld>
            <a:endParaRPr lang="en-US" dirty="0"/>
          </a:p>
        </p:txBody>
      </p:sp>
    </p:spTree>
    <p:extLst>
      <p:ext uri="{BB962C8B-B14F-4D97-AF65-F5344CB8AC3E}">
        <p14:creationId xmlns:p14="http://schemas.microsoft.com/office/powerpoint/2010/main" val="400034124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5A1C81-5C33-4932-9C00-6353883B2476}" type="slidenum">
              <a:rPr lang="en-US"/>
              <a:pPr>
                <a:defRPr/>
              </a:pPr>
              <a:t>‹#›</a:t>
            </a:fld>
            <a:endParaRPr lang="en-US" dirty="0"/>
          </a:p>
        </p:txBody>
      </p:sp>
    </p:spTree>
    <p:extLst>
      <p:ext uri="{BB962C8B-B14F-4D97-AF65-F5344CB8AC3E}">
        <p14:creationId xmlns:p14="http://schemas.microsoft.com/office/powerpoint/2010/main" val="162953070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84459-67EB-44A3-BC38-9E99C2B3948C}" type="slidenum">
              <a:rPr lang="en-US"/>
              <a:pPr>
                <a:defRPr/>
              </a:pPr>
              <a:t>‹#›</a:t>
            </a:fld>
            <a:endParaRPr lang="en-US" dirty="0"/>
          </a:p>
        </p:txBody>
      </p:sp>
    </p:spTree>
    <p:extLst>
      <p:ext uri="{BB962C8B-B14F-4D97-AF65-F5344CB8AC3E}">
        <p14:creationId xmlns:p14="http://schemas.microsoft.com/office/powerpoint/2010/main" val="2035821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3186D-8A5E-4AB4-BD00-8A56F02FAD6D}" type="slidenum">
              <a:rPr lang="en-US"/>
              <a:pPr>
                <a:defRPr/>
              </a:pPr>
              <a:t>‹#›</a:t>
            </a:fld>
            <a:endParaRPr lang="en-US" dirty="0"/>
          </a:p>
        </p:txBody>
      </p:sp>
    </p:spTree>
    <p:extLst>
      <p:ext uri="{BB962C8B-B14F-4D97-AF65-F5344CB8AC3E}">
        <p14:creationId xmlns:p14="http://schemas.microsoft.com/office/powerpoint/2010/main" val="419683397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3048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ahoma" panose="020B060403050404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ahoma" panose="020B060403050404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pPr>
              <a:defRPr/>
            </a:pPr>
            <a:fld id="{62E2066C-A4D4-4E1F-BFDC-77289D3FE49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Tahoma" panose="020B060403050404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644775"/>
            <a:ext cx="9144000" cy="1470025"/>
          </a:xfrm>
          <a:prstGeom prst="rect">
            <a:avLst/>
          </a:prstGeom>
          <a:noFill/>
          <a:ln w="9525">
            <a:noFill/>
            <a:miter lim="800000"/>
            <a:headEnd/>
            <a:tailEnd/>
          </a:ln>
        </p:spPr>
        <p:txBody>
          <a:bodyPr anchor="ctr"/>
          <a:lstStyle/>
          <a:p>
            <a:pPr algn="ctr">
              <a:defRPr/>
            </a:pPr>
            <a:r>
              <a:rPr lang="en-US" sz="4400" kern="0" dirty="0" smtClean="0">
                <a:solidFill>
                  <a:schemeClr val="tx2"/>
                </a:solidFill>
                <a:latin typeface="Tahoma" panose="020B0604030504040204" pitchFamily="34" charset="0"/>
                <a:ea typeface="+mj-ea"/>
                <a:cs typeface="+mj-cs"/>
              </a:rPr>
              <a:t>Year End Processing</a:t>
            </a:r>
            <a:endParaRPr lang="en-US" sz="4400" kern="0" dirty="0">
              <a:solidFill>
                <a:schemeClr val="tx2"/>
              </a:solidFill>
              <a:latin typeface="Tahoma" panose="020B0604030504040204" pitchFamily="34" charset="0"/>
              <a:ea typeface="+mj-ea"/>
              <a:cs typeface="+mj-cs"/>
            </a:endParaRPr>
          </a:p>
        </p:txBody>
      </p:sp>
      <p:sp>
        <p:nvSpPr>
          <p:cNvPr id="3" name="TextBox 2"/>
          <p:cNvSpPr txBox="1"/>
          <p:nvPr/>
        </p:nvSpPr>
        <p:spPr bwMode="auto">
          <a:xfrm>
            <a:off x="5751" y="5791200"/>
            <a:ext cx="2895600" cy="369332"/>
          </a:xfrm>
          <a:prstGeom prst="rect">
            <a:avLst/>
          </a:prstGeom>
          <a:noFill/>
          <a:ln>
            <a:noFill/>
          </a:ln>
        </p:spPr>
        <p:txBody>
          <a:bodyPr wrap="square" rtlCol="0">
            <a:spAutoFit/>
          </a:bodyPr>
          <a:lstStyle/>
          <a:p>
            <a:pPr marL="0" indent="0" eaLnBrk="1" hangingPunct="1"/>
            <a:r>
              <a:rPr lang="en-US" dirty="0" smtClean="0">
                <a:latin typeface="Tahoma" panose="020B0604030504040204" pitchFamily="34" charset="0"/>
              </a:rPr>
              <a:t>Updated </a:t>
            </a:r>
            <a:r>
              <a:rPr lang="en-US" dirty="0" smtClean="0">
                <a:latin typeface="Tahoma" panose="020B0604030504040204" pitchFamily="34" charset="0"/>
              </a:rPr>
              <a:t>November 2016</a:t>
            </a:r>
            <a:endParaRPr lang="en-US" dirty="0" smtClean="0">
              <a:latin typeface="Tahoma" panose="020B0604030504040204"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09600" y="1222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1" i="1" dirty="0">
              <a:solidFill>
                <a:schemeClr val="tx2"/>
              </a:solidFill>
              <a:latin typeface="Tahoma" panose="020B0604030504040204" pitchFamily="34" charset="0"/>
            </a:endParaRPr>
          </a:p>
        </p:txBody>
      </p:sp>
      <p:sp>
        <p:nvSpPr>
          <p:cNvPr id="16" name="Rectangle 2"/>
          <p:cNvSpPr txBox="1">
            <a:spLocks noChangeArrowheads="1"/>
          </p:cNvSpPr>
          <p:nvPr/>
        </p:nvSpPr>
        <p:spPr bwMode="auto">
          <a:xfrm>
            <a:off x="6096000" y="152400"/>
            <a:ext cx="2819400"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mj-cs"/>
              </a:rPr>
              <a:t>Labor Year</a:t>
            </a:r>
          </a:p>
        </p:txBody>
      </p:sp>
      <p:sp>
        <p:nvSpPr>
          <p:cNvPr id="8" name="TextBox 8"/>
          <p:cNvSpPr txBox="1">
            <a:spLocks noChangeArrowheads="1"/>
          </p:cNvSpPr>
          <p:nvPr/>
        </p:nvSpPr>
        <p:spPr bwMode="auto">
          <a:xfrm>
            <a:off x="2057400" y="5128309"/>
            <a:ext cx="5257800"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defRPr/>
            </a:pPr>
            <a:r>
              <a:rPr lang="en-US" dirty="0" smtClean="0">
                <a:latin typeface="Tahoma" panose="020B0604030504040204" pitchFamily="34" charset="0"/>
              </a:rPr>
              <a:t>Each Frequency paid will need to be set up and can be unique in date range and start date</a:t>
            </a:r>
          </a:p>
        </p:txBody>
      </p:sp>
      <p:pic>
        <p:nvPicPr>
          <p:cNvPr id="2" name="Picture 1"/>
          <p:cNvPicPr>
            <a:picLocks noChangeAspect="1"/>
          </p:cNvPicPr>
          <p:nvPr/>
        </p:nvPicPr>
        <p:blipFill>
          <a:blip r:embed="rId3"/>
          <a:stretch>
            <a:fillRect/>
          </a:stretch>
        </p:blipFill>
        <p:spPr>
          <a:xfrm>
            <a:off x="1695576" y="1828800"/>
            <a:ext cx="5981447" cy="28355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066800" y="5157878"/>
            <a:ext cx="3352800" cy="120032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marL="0" indent="0" algn="ctr" eaLnBrk="1" hangingPunct="1"/>
            <a:r>
              <a:rPr lang="en-US" sz="2400" dirty="0" smtClean="0">
                <a:latin typeface="Tahoma" panose="020B0604030504040204" pitchFamily="34" charset="0"/>
                <a:ea typeface="Tahoma" panose="020B0604030504040204" pitchFamily="34" charset="0"/>
                <a:cs typeface="Tahoma" panose="020B0604030504040204" pitchFamily="34" charset="0"/>
              </a:rPr>
              <a:t>Labor Year Details </a:t>
            </a:r>
          </a:p>
          <a:p>
            <a:pPr marL="0" indent="0" algn="ctr" eaLnBrk="1" hangingPunct="1"/>
            <a:r>
              <a:rPr lang="en-US" sz="2400" dirty="0" smtClean="0">
                <a:latin typeface="Tahoma" panose="020B0604030504040204" pitchFamily="34" charset="0"/>
                <a:ea typeface="Tahoma" panose="020B0604030504040204" pitchFamily="34" charset="0"/>
                <a:cs typeface="Tahoma" panose="020B0604030504040204" pitchFamily="34" charset="0"/>
              </a:rPr>
              <a:t>(pay periods) are</a:t>
            </a:r>
          </a:p>
          <a:p>
            <a:pPr marL="0" indent="0" algn="ctr" eaLnBrk="1" hangingPunct="1"/>
            <a:r>
              <a:rPr lang="en-US" sz="2400" dirty="0" smtClean="0">
                <a:latin typeface="Tahoma" panose="020B0604030504040204" pitchFamily="34" charset="0"/>
                <a:ea typeface="Tahoma" panose="020B0604030504040204" pitchFamily="34" charset="0"/>
                <a:cs typeface="Tahoma" panose="020B0604030504040204" pitchFamily="34" charset="0"/>
              </a:rPr>
              <a:t>displayed in the grid</a:t>
            </a:r>
          </a:p>
        </p:txBody>
      </p:sp>
      <p:sp>
        <p:nvSpPr>
          <p:cNvPr id="5" name="Rectangle 2"/>
          <p:cNvSpPr txBox="1">
            <a:spLocks noChangeArrowheads="1"/>
          </p:cNvSpPr>
          <p:nvPr/>
        </p:nvSpPr>
        <p:spPr bwMode="auto">
          <a:xfrm>
            <a:off x="6096000" y="152400"/>
            <a:ext cx="2819400"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mj-cs"/>
              </a:rPr>
              <a:t>Labor </a:t>
            </a:r>
            <a:r>
              <a:rPr lang="en-US" b="1" kern="0" dirty="0" smtClean="0">
                <a:solidFill>
                  <a:schemeClr val="bg1"/>
                </a:solidFill>
                <a:latin typeface="Tahoma" panose="020B0604030504040204" pitchFamily="34" charset="0"/>
                <a:ea typeface="+mj-ea"/>
                <a:cs typeface="+mj-cs"/>
              </a:rPr>
              <a:t>Year Details</a:t>
            </a:r>
            <a:endParaRPr lang="en-US" b="1" kern="0" dirty="0">
              <a:solidFill>
                <a:schemeClr val="bg1"/>
              </a:solidFill>
              <a:latin typeface="Tahoma" panose="020B0604030504040204" pitchFamily="34" charset="0"/>
              <a:ea typeface="+mj-ea"/>
              <a:cs typeface="+mj-cs"/>
            </a:endParaRPr>
          </a:p>
        </p:txBody>
      </p:sp>
      <p:pic>
        <p:nvPicPr>
          <p:cNvPr id="9" name="Picture 8"/>
          <p:cNvPicPr>
            <a:picLocks noChangeAspect="1"/>
          </p:cNvPicPr>
          <p:nvPr/>
        </p:nvPicPr>
        <p:blipFill>
          <a:blip r:embed="rId3"/>
          <a:stretch>
            <a:fillRect/>
          </a:stretch>
        </p:blipFill>
        <p:spPr>
          <a:xfrm>
            <a:off x="304800" y="2133600"/>
            <a:ext cx="4500727" cy="21336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5105400" y="939158"/>
            <a:ext cx="3820064" cy="5573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005385" y="228600"/>
            <a:ext cx="2819400"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mj-cs"/>
              </a:rPr>
              <a:t>Labor Year Details</a:t>
            </a:r>
          </a:p>
        </p:txBody>
      </p:sp>
      <p:pic>
        <p:nvPicPr>
          <p:cNvPr id="3" name="Picture 2"/>
          <p:cNvPicPr>
            <a:picLocks noChangeAspect="1"/>
          </p:cNvPicPr>
          <p:nvPr/>
        </p:nvPicPr>
        <p:blipFill>
          <a:blip r:embed="rId3"/>
          <a:stretch>
            <a:fillRect/>
          </a:stretch>
        </p:blipFill>
        <p:spPr>
          <a:xfrm>
            <a:off x="2438400" y="422694"/>
            <a:ext cx="3828571" cy="6390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697863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Payroll Company Maintenance</a:t>
            </a:r>
            <a:endParaRPr lang="en-US" sz="3600" dirty="0"/>
          </a:p>
        </p:txBody>
      </p:sp>
      <p:sp>
        <p:nvSpPr>
          <p:cNvPr id="3" name="Content Placeholder 2"/>
          <p:cNvSpPr>
            <a:spLocks noGrp="1"/>
          </p:cNvSpPr>
          <p:nvPr>
            <p:ph idx="1"/>
          </p:nvPr>
        </p:nvSpPr>
        <p:spPr>
          <a:xfrm>
            <a:off x="0" y="3886201"/>
            <a:ext cx="9144000" cy="838199"/>
          </a:xfrm>
        </p:spPr>
        <p:txBody>
          <a:bodyPr/>
          <a:lstStyle/>
          <a:p>
            <a:pPr marL="0" indent="0" algn="ctr">
              <a:buNone/>
            </a:pPr>
            <a:r>
              <a:rPr lang="en-US" sz="2800" i="1" dirty="0" smtClean="0"/>
              <a:t>Tax Year Setup</a:t>
            </a:r>
            <a:endParaRPr lang="en-US" sz="2800" i="1" dirty="0"/>
          </a:p>
        </p:txBody>
      </p:sp>
    </p:spTree>
    <p:extLst>
      <p:ext uri="{BB962C8B-B14F-4D97-AF65-F5344CB8AC3E}">
        <p14:creationId xmlns:p14="http://schemas.microsoft.com/office/powerpoint/2010/main" val="33090703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9600" y="1222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1" i="1" dirty="0">
              <a:solidFill>
                <a:schemeClr val="tx2"/>
              </a:solidFill>
              <a:latin typeface="Tahoma" panose="020B0604030504040204" pitchFamily="34" charset="0"/>
            </a:endParaRPr>
          </a:p>
        </p:txBody>
      </p:sp>
      <p:sp>
        <p:nvSpPr>
          <p:cNvPr id="10243" name="Rectangle 14"/>
          <p:cNvSpPr>
            <a:spLocks noChangeArrowheads="1"/>
          </p:cNvSpPr>
          <p:nvPr/>
        </p:nvSpPr>
        <p:spPr bwMode="auto">
          <a:xfrm>
            <a:off x="790575" y="30861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latin typeface="Tahoma" panose="020B0604030504040204" pitchFamily="34" charset="0"/>
            </a:endParaRPr>
          </a:p>
          <a:p>
            <a:pPr eaLnBrk="1" hangingPunct="1">
              <a:spcBef>
                <a:spcPct val="0"/>
              </a:spcBef>
              <a:buFontTx/>
              <a:buNone/>
            </a:pPr>
            <a:endParaRPr lang="en-US" altLang="en-US" sz="1800" dirty="0">
              <a:latin typeface="Tahoma" panose="020B0604030504040204" pitchFamily="34" charset="0"/>
            </a:endParaRPr>
          </a:p>
          <a:p>
            <a:pPr eaLnBrk="1" hangingPunct="1">
              <a:spcBef>
                <a:spcPct val="0"/>
              </a:spcBef>
              <a:buFontTx/>
              <a:buNone/>
            </a:pPr>
            <a:endParaRPr lang="en-US" altLang="en-US" sz="1800" dirty="0">
              <a:solidFill>
                <a:srgbClr val="336699"/>
              </a:solidFill>
              <a:latin typeface="Tahoma" panose="020B0604030504040204" pitchFamily="34" charset="0"/>
            </a:endParaRPr>
          </a:p>
        </p:txBody>
      </p:sp>
      <p:sp>
        <p:nvSpPr>
          <p:cNvPr id="6" name="Rectangle 2"/>
          <p:cNvSpPr txBox="1">
            <a:spLocks noChangeArrowheads="1"/>
          </p:cNvSpPr>
          <p:nvPr/>
        </p:nvSpPr>
        <p:spPr bwMode="auto">
          <a:xfrm>
            <a:off x="6096000" y="15240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Tax Year Setup</a:t>
            </a:r>
            <a:endParaRPr lang="en-US" b="1" kern="0" dirty="0">
              <a:solidFill>
                <a:schemeClr val="bg1"/>
              </a:solidFill>
              <a:latin typeface="Tahoma" panose="020B0604030504040204" pitchFamily="34" charset="0"/>
              <a:ea typeface="+mj-ea"/>
              <a:cs typeface="+mj-cs"/>
            </a:endParaRPr>
          </a:p>
        </p:txBody>
      </p:sp>
      <p:pic>
        <p:nvPicPr>
          <p:cNvPr id="2" name="Picture 1"/>
          <p:cNvPicPr>
            <a:picLocks noChangeAspect="1"/>
          </p:cNvPicPr>
          <p:nvPr/>
        </p:nvPicPr>
        <p:blipFill>
          <a:blip r:embed="rId3"/>
          <a:stretch>
            <a:fillRect/>
          </a:stretch>
        </p:blipFill>
        <p:spPr>
          <a:xfrm>
            <a:off x="1066800" y="1232439"/>
            <a:ext cx="7281504" cy="49795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5715000" y="5181600"/>
            <a:ext cx="3086100" cy="92333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defRPr/>
            </a:pPr>
            <a:r>
              <a:rPr lang="en-US" dirty="0" smtClean="0">
                <a:latin typeface="Tahoma" panose="020B0604030504040204" pitchFamily="34" charset="0"/>
              </a:rPr>
              <a:t>Each Frequency paid will need to be set up and can be unique in date range </a:t>
            </a:r>
          </a:p>
        </p:txBody>
      </p:sp>
      <p:sp>
        <p:nvSpPr>
          <p:cNvPr id="5" name="Rectangle 2"/>
          <p:cNvSpPr txBox="1">
            <a:spLocks noChangeArrowheads="1"/>
          </p:cNvSpPr>
          <p:nvPr/>
        </p:nvSpPr>
        <p:spPr bwMode="auto">
          <a:xfrm>
            <a:off x="6096000" y="15240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Tax Year Date Range</a:t>
            </a:r>
            <a:endParaRPr lang="en-US" b="1" kern="0" dirty="0">
              <a:solidFill>
                <a:schemeClr val="bg1"/>
              </a:solidFill>
              <a:latin typeface="Tahoma" panose="020B0604030504040204" pitchFamily="34" charset="0"/>
              <a:ea typeface="+mj-ea"/>
              <a:cs typeface="+mj-cs"/>
            </a:endParaRPr>
          </a:p>
        </p:txBody>
      </p:sp>
      <p:pic>
        <p:nvPicPr>
          <p:cNvPr id="2" name="Picture 1"/>
          <p:cNvPicPr>
            <a:picLocks noChangeAspect="1"/>
          </p:cNvPicPr>
          <p:nvPr/>
        </p:nvPicPr>
        <p:blipFill>
          <a:blip r:embed="rId3"/>
          <a:stretch>
            <a:fillRect/>
          </a:stretch>
        </p:blipFill>
        <p:spPr>
          <a:xfrm>
            <a:off x="1447800" y="1805129"/>
            <a:ext cx="6205285" cy="29192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96000" y="15240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Tax Year Date Range</a:t>
            </a:r>
            <a:endParaRPr lang="en-US" b="1" kern="0" dirty="0">
              <a:solidFill>
                <a:schemeClr val="bg1"/>
              </a:solidFill>
              <a:latin typeface="Tahoma" panose="020B0604030504040204" pitchFamily="34" charset="0"/>
              <a:ea typeface="+mj-ea"/>
              <a:cs typeface="+mj-cs"/>
            </a:endParaRPr>
          </a:p>
        </p:txBody>
      </p:sp>
      <p:pic>
        <p:nvPicPr>
          <p:cNvPr id="2" name="Picture 1"/>
          <p:cNvPicPr>
            <a:picLocks noChangeAspect="1"/>
          </p:cNvPicPr>
          <p:nvPr/>
        </p:nvPicPr>
        <p:blipFill>
          <a:blip r:embed="rId3"/>
          <a:stretch>
            <a:fillRect/>
          </a:stretch>
        </p:blipFill>
        <p:spPr>
          <a:xfrm>
            <a:off x="1840623" y="821590"/>
            <a:ext cx="5739661" cy="270021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295400" y="3657600"/>
            <a:ext cx="7096291" cy="31364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Payroll Maintenance</a:t>
            </a:r>
            <a:endParaRPr lang="en-US" sz="3600" dirty="0"/>
          </a:p>
        </p:txBody>
      </p:sp>
      <p:sp>
        <p:nvSpPr>
          <p:cNvPr id="3" name="Content Placeholder 2"/>
          <p:cNvSpPr>
            <a:spLocks noGrp="1"/>
          </p:cNvSpPr>
          <p:nvPr>
            <p:ph idx="1"/>
          </p:nvPr>
        </p:nvSpPr>
        <p:spPr>
          <a:xfrm>
            <a:off x="0" y="3886201"/>
            <a:ext cx="9144000" cy="838199"/>
          </a:xfrm>
        </p:spPr>
        <p:txBody>
          <a:bodyPr/>
          <a:lstStyle/>
          <a:p>
            <a:pPr marL="0" indent="0" algn="ctr">
              <a:buNone/>
            </a:pPr>
            <a:r>
              <a:rPr lang="en-US" sz="2800" i="1" dirty="0" smtClean="0"/>
              <a:t>Benefit Resets</a:t>
            </a:r>
            <a:endParaRPr lang="en-US" sz="2800" i="1" dirty="0"/>
          </a:p>
        </p:txBody>
      </p:sp>
    </p:spTree>
    <p:extLst>
      <p:ext uri="{BB962C8B-B14F-4D97-AF65-F5344CB8AC3E}">
        <p14:creationId xmlns:p14="http://schemas.microsoft.com/office/powerpoint/2010/main" val="23376913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165850" y="22860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Benefit Accrual Year Close</a:t>
            </a:r>
            <a:endParaRPr lang="en-US" b="1" kern="0" dirty="0">
              <a:solidFill>
                <a:schemeClr val="bg1"/>
              </a:solidFill>
              <a:latin typeface="Tahoma" panose="020B0604030504040204" pitchFamily="34" charset="0"/>
              <a:ea typeface="+mj-ea"/>
              <a:cs typeface="+mj-cs"/>
            </a:endParaRPr>
          </a:p>
        </p:txBody>
      </p:sp>
      <p:pic>
        <p:nvPicPr>
          <p:cNvPr id="2" name="Picture 1"/>
          <p:cNvPicPr>
            <a:picLocks noChangeAspect="1"/>
          </p:cNvPicPr>
          <p:nvPr/>
        </p:nvPicPr>
        <p:blipFill>
          <a:blip r:embed="rId3"/>
          <a:stretch>
            <a:fillRect/>
          </a:stretch>
        </p:blipFill>
        <p:spPr>
          <a:xfrm>
            <a:off x="609600" y="838200"/>
            <a:ext cx="7352876" cy="5679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165850" y="22860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Benefit Accrual Year Close</a:t>
            </a:r>
            <a:endParaRPr lang="en-US" b="1" kern="0" dirty="0">
              <a:solidFill>
                <a:schemeClr val="bg1"/>
              </a:solidFill>
              <a:latin typeface="Tahoma" panose="020B0604030504040204" pitchFamily="34" charset="0"/>
              <a:ea typeface="+mj-ea"/>
              <a:cs typeface="+mj-cs"/>
            </a:endParaRPr>
          </a:p>
        </p:txBody>
      </p:sp>
      <p:pic>
        <p:nvPicPr>
          <p:cNvPr id="2" name="Picture 1"/>
          <p:cNvPicPr>
            <a:picLocks noChangeAspect="1"/>
          </p:cNvPicPr>
          <p:nvPr/>
        </p:nvPicPr>
        <p:blipFill>
          <a:blip r:embed="rId3"/>
          <a:stretch>
            <a:fillRect/>
          </a:stretch>
        </p:blipFill>
        <p:spPr>
          <a:xfrm>
            <a:off x="881391" y="1676400"/>
            <a:ext cx="7272009" cy="43156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0"/>
          <p:cNvSpPr>
            <a:spLocks noChangeArrowheads="1"/>
          </p:cNvSpPr>
          <p:nvPr/>
        </p:nvSpPr>
        <p:spPr bwMode="auto">
          <a:xfrm>
            <a:off x="76200" y="2209086"/>
            <a:ext cx="8915400" cy="4801314"/>
          </a:xfrm>
          <a:prstGeom prst="rect">
            <a:avLst/>
          </a:prstGeom>
          <a:noFill/>
          <a:ln w="19050">
            <a:noFill/>
            <a:miter lim="800000"/>
            <a:headEnd/>
            <a:tailEnd/>
          </a:ln>
        </p:spPr>
        <p:txBody>
          <a:bodyPr wrap="square" numCol="2">
            <a:spAutoFit/>
          </a:bodyPr>
          <a:lstStyle/>
          <a:p>
            <a:pPr marL="342900" indent="-342900">
              <a:buFont typeface="Arial" panose="020B0604020202020204" pitchFamily="34" charset="0"/>
              <a:buChar char="•"/>
              <a:defRPr/>
            </a:pPr>
            <a:r>
              <a:rPr lang="en-US" dirty="0" smtClean="0">
                <a:latin typeface="Tahoma" panose="020B0604030504040204" pitchFamily="34" charset="0"/>
              </a:rPr>
              <a:t>General Company Maintenance</a:t>
            </a:r>
          </a:p>
          <a:p>
            <a:pPr marL="800100" lvl="1" indent="-342900">
              <a:buFont typeface="Wingdings" panose="05000000000000000000" pitchFamily="2" charset="2"/>
              <a:buChar char="ü"/>
              <a:defRPr/>
            </a:pPr>
            <a:r>
              <a:rPr lang="en-US" dirty="0" smtClean="0">
                <a:latin typeface="Tahoma" panose="020B0604030504040204" pitchFamily="34" charset="0"/>
              </a:rPr>
              <a:t>Fiscal Year Setup</a:t>
            </a:r>
          </a:p>
          <a:p>
            <a:pPr marL="285750" indent="-285750">
              <a:buFont typeface="Arial" panose="020B0604020202020204" pitchFamily="34" charset="0"/>
              <a:buChar char="•"/>
              <a:defRPr/>
            </a:pPr>
            <a:endParaRPr lang="en-US" dirty="0" smtClean="0">
              <a:latin typeface="Tahoma" panose="020B0604030504040204" pitchFamily="34" charset="0"/>
            </a:endParaRPr>
          </a:p>
          <a:p>
            <a:pPr marL="342900" indent="-342900">
              <a:buFont typeface="Arial" panose="020B0604020202020204" pitchFamily="34" charset="0"/>
              <a:buChar char="•"/>
              <a:defRPr/>
            </a:pPr>
            <a:r>
              <a:rPr lang="en-US" dirty="0" smtClean="0">
                <a:latin typeface="Tahoma" panose="020B0604030504040204" pitchFamily="34" charset="0"/>
              </a:rPr>
              <a:t>Payroll Maintenance</a:t>
            </a:r>
          </a:p>
          <a:p>
            <a:pPr marL="800100" lvl="1" indent="-342900">
              <a:buFont typeface="Wingdings" panose="05000000000000000000" pitchFamily="2" charset="2"/>
              <a:buChar char="ü"/>
              <a:defRPr/>
            </a:pPr>
            <a:r>
              <a:rPr lang="en-US" dirty="0" smtClean="0">
                <a:latin typeface="Tahoma" panose="020B0604030504040204" pitchFamily="34" charset="0"/>
              </a:rPr>
              <a:t>Labor Year Setup</a:t>
            </a:r>
          </a:p>
          <a:p>
            <a:pPr marL="800100" lvl="1" indent="-342900">
              <a:buFont typeface="Wingdings" panose="05000000000000000000" pitchFamily="2" charset="2"/>
              <a:buChar char="ü"/>
              <a:defRPr/>
            </a:pPr>
            <a:r>
              <a:rPr lang="en-US" dirty="0" smtClean="0">
                <a:latin typeface="Tahoma" panose="020B0604030504040204" pitchFamily="34" charset="0"/>
              </a:rPr>
              <a:t>Tax Year Setup</a:t>
            </a:r>
          </a:p>
          <a:p>
            <a:pPr marL="800100" lvl="1" indent="-342900">
              <a:buFont typeface="Wingdings" panose="05000000000000000000" pitchFamily="2" charset="2"/>
              <a:buChar char="ü"/>
              <a:defRPr/>
            </a:pPr>
            <a:r>
              <a:rPr lang="en-US" dirty="0" smtClean="0">
                <a:latin typeface="Tahoma" panose="020B0604030504040204" pitchFamily="34" charset="0"/>
              </a:rPr>
              <a:t>Benefit Resets</a:t>
            </a:r>
          </a:p>
          <a:p>
            <a:pPr marL="1257300" lvl="2" indent="-342900">
              <a:buFont typeface="Courier New" panose="02070309020205020404" pitchFamily="49" charset="0"/>
              <a:buChar char="o"/>
              <a:defRPr/>
            </a:pPr>
            <a:r>
              <a:rPr lang="en-US" dirty="0" smtClean="0">
                <a:latin typeface="Tahoma" panose="020B0604030504040204" pitchFamily="34" charset="0"/>
              </a:rPr>
              <a:t>Benefit Accrual Year Close – Automated Reset</a:t>
            </a:r>
          </a:p>
          <a:p>
            <a:pPr marL="1257300" lvl="2" indent="-342900">
              <a:buFont typeface="Courier New" panose="02070309020205020404" pitchFamily="49" charset="0"/>
              <a:buChar char="o"/>
              <a:defRPr/>
            </a:pPr>
            <a:r>
              <a:rPr lang="en-US" dirty="0" smtClean="0">
                <a:latin typeface="Tahoma" panose="020B0604030504040204" pitchFamily="34" charset="0"/>
              </a:rPr>
              <a:t>Benefit Maintenance – Manual Reset</a:t>
            </a:r>
          </a:p>
          <a:p>
            <a:pPr marL="800100" lvl="1" indent="-342900">
              <a:buFont typeface="Wingdings" panose="05000000000000000000" pitchFamily="2" charset="2"/>
              <a:buChar char="ü"/>
              <a:defRPr/>
            </a:pPr>
            <a:r>
              <a:rPr lang="en-US" dirty="0" smtClean="0">
                <a:latin typeface="Tahoma" panose="020B0604030504040204" pitchFamily="34" charset="0"/>
              </a:rPr>
              <a:t>Tax </a:t>
            </a:r>
            <a:r>
              <a:rPr lang="en-US" dirty="0">
                <a:latin typeface="Tahoma" panose="020B0604030504040204" pitchFamily="34" charset="0"/>
              </a:rPr>
              <a:t>Table Updates </a:t>
            </a:r>
            <a:endParaRPr lang="en-US" dirty="0" smtClean="0">
              <a:latin typeface="Tahoma" panose="020B0604030504040204" pitchFamily="34" charset="0"/>
            </a:endParaRPr>
          </a:p>
          <a:p>
            <a:pPr marL="1257300" lvl="2" indent="-342900">
              <a:buFont typeface="Courier New" panose="02070309020205020404" pitchFamily="49" charset="0"/>
              <a:buChar char="o"/>
              <a:defRPr/>
            </a:pPr>
            <a:r>
              <a:rPr lang="en-US" dirty="0" smtClean="0">
                <a:latin typeface="Tahoma" panose="020B0604030504040204" pitchFamily="34" charset="0"/>
              </a:rPr>
              <a:t>Federal Tax Tables</a:t>
            </a:r>
          </a:p>
          <a:p>
            <a:pPr marL="1257300" lvl="2" indent="-342900">
              <a:buFont typeface="Courier New" panose="02070309020205020404" pitchFamily="49" charset="0"/>
              <a:buChar char="o"/>
              <a:defRPr/>
            </a:pPr>
            <a:r>
              <a:rPr lang="en-US" dirty="0" smtClean="0">
                <a:latin typeface="Tahoma" panose="020B0604030504040204" pitchFamily="34" charset="0"/>
              </a:rPr>
              <a:t>State Tax Tables</a:t>
            </a:r>
          </a:p>
          <a:p>
            <a:pPr marL="1257300" lvl="2" indent="-342900">
              <a:buFont typeface="Courier New" panose="02070309020205020404" pitchFamily="49" charset="0"/>
              <a:buChar char="o"/>
              <a:defRPr/>
            </a:pPr>
            <a:r>
              <a:rPr lang="en-US" dirty="0" smtClean="0">
                <a:latin typeface="Tahoma" panose="020B0604030504040204" pitchFamily="34" charset="0"/>
              </a:rPr>
              <a:t>Local Tax Tables</a:t>
            </a:r>
            <a:endParaRPr lang="en-US" dirty="0">
              <a:latin typeface="Tahoma" panose="020B0604030504040204" pitchFamily="34" charset="0"/>
            </a:endParaRPr>
          </a:p>
          <a:p>
            <a:pPr marL="342900" indent="-342900">
              <a:buFont typeface="Arial" panose="020B0604020202020204" pitchFamily="34" charset="0"/>
              <a:buChar char="•"/>
              <a:defRPr/>
            </a:pPr>
            <a:endParaRPr lang="en-US" dirty="0" smtClean="0">
              <a:latin typeface="Tahoma" panose="020B0604030504040204" pitchFamily="34" charset="0"/>
            </a:endParaRPr>
          </a:p>
          <a:p>
            <a:pPr marL="342900" indent="-342900">
              <a:buFont typeface="Arial" panose="020B0604020202020204" pitchFamily="34" charset="0"/>
              <a:buChar char="•"/>
              <a:defRPr/>
            </a:pPr>
            <a:endParaRPr lang="en-US" dirty="0" smtClean="0">
              <a:latin typeface="Tahoma" panose="020B0604030504040204" pitchFamily="34" charset="0"/>
            </a:endParaRPr>
          </a:p>
          <a:p>
            <a:pPr marL="342900" indent="-342900">
              <a:buFont typeface="Arial" panose="020B0604020202020204" pitchFamily="34" charset="0"/>
              <a:buChar char="•"/>
              <a:defRPr/>
            </a:pPr>
            <a:r>
              <a:rPr lang="en-US" dirty="0" smtClean="0">
                <a:latin typeface="Tahoma" panose="020B0604030504040204" pitchFamily="34" charset="0"/>
              </a:rPr>
              <a:t>Helpful Reports</a:t>
            </a:r>
          </a:p>
          <a:p>
            <a:pPr marL="285750" indent="-285750">
              <a:buFont typeface="Arial" panose="020B0604020202020204" pitchFamily="34" charset="0"/>
              <a:buChar char="•"/>
              <a:defRPr/>
            </a:pPr>
            <a:endParaRPr lang="en-US" dirty="0">
              <a:latin typeface="Tahoma" panose="020B0604030504040204" pitchFamily="34" charset="0"/>
            </a:endParaRPr>
          </a:p>
          <a:p>
            <a:pPr marL="342900" indent="-342900">
              <a:buFont typeface="Arial" panose="020B0604020202020204" pitchFamily="34" charset="0"/>
              <a:buChar char="•"/>
              <a:defRPr/>
            </a:pPr>
            <a:r>
              <a:rPr lang="en-US" dirty="0" smtClean="0">
                <a:latin typeface="Tahoma" panose="020B0604030504040204" pitchFamily="34" charset="0"/>
              </a:rPr>
              <a:t>GL Period Processing/Year End</a:t>
            </a:r>
          </a:p>
          <a:p>
            <a:pPr marL="800100" lvl="1" indent="-342900">
              <a:buFont typeface="Wingdings" panose="05000000000000000000" pitchFamily="2" charset="2"/>
              <a:buChar char="ü"/>
              <a:defRPr/>
            </a:pPr>
            <a:r>
              <a:rPr lang="en-US" dirty="0" smtClean="0">
                <a:latin typeface="Tahoma" panose="020B0604030504040204" pitchFamily="34" charset="0"/>
              </a:rPr>
              <a:t>Period 13 Period Processing</a:t>
            </a:r>
          </a:p>
          <a:p>
            <a:pPr marL="800100" lvl="1" indent="-342900">
              <a:buFont typeface="Wingdings" panose="05000000000000000000" pitchFamily="2" charset="2"/>
              <a:buChar char="ü"/>
              <a:defRPr/>
            </a:pPr>
            <a:r>
              <a:rPr lang="en-US" dirty="0" smtClean="0">
                <a:latin typeface="Tahoma" panose="020B0604030504040204" pitchFamily="34" charset="0"/>
              </a:rPr>
              <a:t>Year End/Period 14 Close</a:t>
            </a:r>
          </a:p>
          <a:p>
            <a:pPr marL="800100" lvl="1" indent="-342900">
              <a:buFont typeface="Wingdings" panose="05000000000000000000" pitchFamily="2" charset="2"/>
              <a:buChar char="ü"/>
              <a:defRPr/>
            </a:pPr>
            <a:r>
              <a:rPr lang="en-US" dirty="0" smtClean="0">
                <a:latin typeface="Tahoma" panose="020B0604030504040204" pitchFamily="34" charset="0"/>
              </a:rPr>
              <a:t>Re-Open a Closed Period</a:t>
            </a:r>
          </a:p>
          <a:p>
            <a:pPr marL="342900" indent="-342900">
              <a:buFont typeface="Arial" panose="020B0604020202020204" pitchFamily="34" charset="0"/>
              <a:buChar char="•"/>
              <a:defRPr/>
            </a:pPr>
            <a:endParaRPr lang="en-US" dirty="0">
              <a:latin typeface="Tahoma" panose="020B0604030504040204" pitchFamily="34" charset="0"/>
            </a:endParaRPr>
          </a:p>
          <a:p>
            <a:pPr marL="342900" indent="-342900">
              <a:buFont typeface="Arial" panose="020B0604020202020204" pitchFamily="34" charset="0"/>
              <a:buChar char="•"/>
              <a:defRPr/>
            </a:pPr>
            <a:r>
              <a:rPr lang="en-US" dirty="0" smtClean="0">
                <a:latin typeface="Tahoma" panose="020B0604030504040204" pitchFamily="34" charset="0"/>
              </a:rPr>
              <a:t>Tax Form Processing Options</a:t>
            </a:r>
          </a:p>
          <a:p>
            <a:pPr marL="800100" lvl="1" indent="-342900">
              <a:buFont typeface="Wingdings" panose="05000000000000000000" pitchFamily="2" charset="2"/>
              <a:buChar char="ü"/>
              <a:defRPr/>
            </a:pPr>
            <a:r>
              <a:rPr lang="en-US" dirty="0" smtClean="0">
                <a:latin typeface="Tahoma" panose="020B0604030504040204" pitchFamily="34" charset="0"/>
              </a:rPr>
              <a:t>Complete Service</a:t>
            </a:r>
          </a:p>
          <a:p>
            <a:pPr marL="800100" lvl="1" indent="-342900">
              <a:buFont typeface="Wingdings" panose="05000000000000000000" pitchFamily="2" charset="2"/>
              <a:buChar char="ü"/>
              <a:defRPr/>
            </a:pPr>
            <a:r>
              <a:rPr lang="en-US" dirty="0" smtClean="0">
                <a:latin typeface="Tahoma" panose="020B0604030504040204" pitchFamily="34" charset="0"/>
              </a:rPr>
              <a:t>MACC Complete Service</a:t>
            </a:r>
          </a:p>
          <a:p>
            <a:pPr marL="800100" lvl="1" indent="-342900">
              <a:buFont typeface="Wingdings" panose="05000000000000000000" pitchFamily="2" charset="2"/>
              <a:buChar char="ü"/>
              <a:defRPr/>
            </a:pPr>
            <a:r>
              <a:rPr lang="en-US" dirty="0" smtClean="0">
                <a:latin typeface="Tahoma" panose="020B0604030504040204" pitchFamily="34" charset="0"/>
              </a:rPr>
              <a:t>Self Printing &amp; Filing</a:t>
            </a:r>
          </a:p>
          <a:p>
            <a:pPr>
              <a:defRPr/>
            </a:pPr>
            <a:endParaRPr lang="en-US" dirty="0" smtClean="0">
              <a:latin typeface="Tahoma" panose="020B0604030504040204" pitchFamily="34" charset="0"/>
            </a:endParaRPr>
          </a:p>
          <a:p>
            <a:pPr marL="285750" indent="-285750">
              <a:buFont typeface="Arial" panose="020B0604020202020204" pitchFamily="34" charset="0"/>
              <a:buChar char="•"/>
              <a:defRPr/>
            </a:pPr>
            <a:endParaRPr lang="en-US" dirty="0">
              <a:latin typeface="Tahoma" panose="020B0604030504040204" pitchFamily="34" charset="0"/>
            </a:endParaRPr>
          </a:p>
          <a:p>
            <a:pPr marL="285750" indent="-285750">
              <a:buFont typeface="Arial" panose="020B0604020202020204" pitchFamily="34" charset="0"/>
              <a:buChar char="•"/>
              <a:defRPr/>
            </a:pPr>
            <a:endParaRPr lang="en-US" dirty="0">
              <a:latin typeface="Tahoma" panose="020B0604030504040204" pitchFamily="34" charset="0"/>
            </a:endParaRPr>
          </a:p>
          <a:p>
            <a:pPr marL="342900" indent="-342900">
              <a:buFont typeface="Arial" panose="020B0604020202020204" pitchFamily="34" charset="0"/>
              <a:buChar char="•"/>
              <a:defRPr/>
            </a:pPr>
            <a:endParaRPr lang="en-US" dirty="0">
              <a:latin typeface="Tahoma" panose="020B0604030504040204" pitchFamily="34" charset="0"/>
            </a:endParaRPr>
          </a:p>
          <a:p>
            <a:pPr marL="285750" indent="-285750">
              <a:buFont typeface="Arial" panose="020B0604020202020204" pitchFamily="34" charset="0"/>
              <a:buChar char="•"/>
              <a:defRPr/>
            </a:pPr>
            <a:endParaRPr lang="en-US" dirty="0">
              <a:latin typeface="Tahoma" panose="020B0604030504040204" pitchFamily="34" charset="0"/>
            </a:endParaRPr>
          </a:p>
        </p:txBody>
      </p:sp>
      <p:sp>
        <p:nvSpPr>
          <p:cNvPr id="15" name="Rectangle 2"/>
          <p:cNvSpPr txBox="1">
            <a:spLocks noChangeArrowheads="1"/>
          </p:cNvSpPr>
          <p:nvPr/>
        </p:nvSpPr>
        <p:spPr bwMode="auto">
          <a:xfrm>
            <a:off x="0" y="1524000"/>
            <a:ext cx="9144000" cy="457200"/>
          </a:xfrm>
          <a:prstGeom prst="rect">
            <a:avLst/>
          </a:prstGeom>
          <a:noFill/>
          <a:ln w="9525">
            <a:noFill/>
            <a:miter lim="800000"/>
            <a:headEnd/>
            <a:tailEnd/>
          </a:ln>
        </p:spPr>
        <p:txBody>
          <a:bodyPr anchor="ctr"/>
          <a:lstStyle/>
          <a:p>
            <a:pPr algn="ctr">
              <a:defRPr/>
            </a:pPr>
            <a:r>
              <a:rPr lang="en-US" sz="2800" u="sng" kern="0" dirty="0">
                <a:solidFill>
                  <a:schemeClr val="tx2"/>
                </a:solidFill>
                <a:latin typeface="Tahoma" panose="020B0604030504040204" pitchFamily="34" charset="0"/>
                <a:ea typeface="+mj-ea"/>
                <a:cs typeface="Tahoma" panose="020B0604030504040204" pitchFamily="34" charset="0"/>
              </a:rPr>
              <a:t>Year-End Checklist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165850" y="22860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Benefit Accrual Year Close</a:t>
            </a:r>
            <a:endParaRPr lang="en-US" b="1" kern="0" dirty="0">
              <a:solidFill>
                <a:schemeClr val="bg1"/>
              </a:solidFill>
              <a:latin typeface="Tahoma" panose="020B0604030504040204" pitchFamily="34" charset="0"/>
              <a:ea typeface="+mj-ea"/>
              <a:cs typeface="+mj-cs"/>
            </a:endParaRPr>
          </a:p>
        </p:txBody>
      </p:sp>
      <p:pic>
        <p:nvPicPr>
          <p:cNvPr id="3" name="Picture 2"/>
          <p:cNvPicPr>
            <a:picLocks noChangeAspect="1"/>
          </p:cNvPicPr>
          <p:nvPr/>
        </p:nvPicPr>
        <p:blipFill>
          <a:blip r:embed="rId3"/>
          <a:stretch>
            <a:fillRect/>
          </a:stretch>
        </p:blipFill>
        <p:spPr>
          <a:xfrm>
            <a:off x="457200" y="1524000"/>
            <a:ext cx="8360077" cy="44858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165850" y="22860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Benefit Accrual Year Close</a:t>
            </a:r>
            <a:endParaRPr lang="en-US" b="1" kern="0" dirty="0">
              <a:solidFill>
                <a:schemeClr val="bg1"/>
              </a:solidFill>
              <a:latin typeface="Tahoma" panose="020B0604030504040204" pitchFamily="34" charset="0"/>
              <a:ea typeface="+mj-ea"/>
              <a:cs typeface="+mj-cs"/>
            </a:endParaRPr>
          </a:p>
        </p:txBody>
      </p:sp>
      <p:pic>
        <p:nvPicPr>
          <p:cNvPr id="2" name="Picture 1"/>
          <p:cNvPicPr>
            <a:picLocks noChangeAspect="1"/>
          </p:cNvPicPr>
          <p:nvPr/>
        </p:nvPicPr>
        <p:blipFill>
          <a:blip r:embed="rId3"/>
          <a:stretch>
            <a:fillRect/>
          </a:stretch>
        </p:blipFill>
        <p:spPr>
          <a:xfrm>
            <a:off x="1219200" y="1676400"/>
            <a:ext cx="6860949" cy="40717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10300" y="205740"/>
            <a:ext cx="2819400" cy="457200"/>
          </a:xfrm>
          <a:prstGeom prst="rect">
            <a:avLst/>
          </a:prstGeom>
          <a:noFill/>
          <a:ln w="9525">
            <a:noFill/>
            <a:miter lim="800000"/>
            <a:headEnd/>
            <a:tailEnd/>
          </a:ln>
        </p:spPr>
        <p:txBody>
          <a:bodyPr anchor="ctr"/>
          <a:lstStyle/>
          <a:p>
            <a:pPr algn="r">
              <a:defRPr/>
            </a:pPr>
            <a:r>
              <a:rPr lang="en-US" b="1" kern="0" dirty="0" smtClean="0">
                <a:solidFill>
                  <a:schemeClr val="bg1"/>
                </a:solidFill>
                <a:latin typeface="Tahoma" panose="020B0604030504040204" pitchFamily="34" charset="0"/>
                <a:ea typeface="+mj-ea"/>
                <a:cs typeface="+mj-cs"/>
              </a:rPr>
              <a:t>Employee Auto </a:t>
            </a:r>
          </a:p>
          <a:p>
            <a:pPr algn="r">
              <a:defRPr/>
            </a:pPr>
            <a:r>
              <a:rPr lang="en-US" b="1" kern="0" dirty="0" smtClean="0">
                <a:solidFill>
                  <a:schemeClr val="bg1"/>
                </a:solidFill>
                <a:latin typeface="Tahoma" panose="020B0604030504040204" pitchFamily="34" charset="0"/>
                <a:ea typeface="+mj-ea"/>
                <a:cs typeface="+mj-cs"/>
              </a:rPr>
              <a:t>Reset</a:t>
            </a:r>
            <a:endParaRPr lang="en-US" b="1" kern="0" dirty="0">
              <a:solidFill>
                <a:schemeClr val="bg1"/>
              </a:solidFill>
              <a:latin typeface="Tahoma" panose="020B0604030504040204" pitchFamily="34" charset="0"/>
              <a:ea typeface="+mj-ea"/>
              <a:cs typeface="+mj-cs"/>
            </a:endParaRPr>
          </a:p>
        </p:txBody>
      </p:sp>
      <p:pic>
        <p:nvPicPr>
          <p:cNvPr id="2" name="Picture 1"/>
          <p:cNvPicPr>
            <a:picLocks noChangeAspect="1"/>
          </p:cNvPicPr>
          <p:nvPr/>
        </p:nvPicPr>
        <p:blipFill>
          <a:blip r:embed="rId3"/>
          <a:stretch>
            <a:fillRect/>
          </a:stretch>
        </p:blipFill>
        <p:spPr>
          <a:xfrm>
            <a:off x="762000" y="476313"/>
            <a:ext cx="7009914" cy="6305487"/>
          </a:xfrm>
          <a:prstGeom prst="rect">
            <a:avLst/>
          </a:prstGeom>
          <a:ln>
            <a:noFill/>
          </a:ln>
          <a:effectLst>
            <a:outerShdw blurRad="292100" dist="139700" dir="2700000" algn="tl" rotWithShape="0">
              <a:srgbClr val="333333">
                <a:alpha val="65000"/>
              </a:srgbClr>
            </a:outerShdw>
          </a:effectLst>
        </p:spPr>
      </p:pic>
      <p:sp>
        <p:nvSpPr>
          <p:cNvPr id="7" name="TextBox 8"/>
          <p:cNvSpPr txBox="1">
            <a:spLocks noChangeArrowheads="1"/>
          </p:cNvSpPr>
          <p:nvPr/>
        </p:nvSpPr>
        <p:spPr bwMode="auto">
          <a:xfrm>
            <a:off x="6096000" y="5410200"/>
            <a:ext cx="2734733" cy="120032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defRPr/>
            </a:pPr>
            <a:r>
              <a:rPr lang="en-US" dirty="0" smtClean="0">
                <a:latin typeface="Tahoma" panose="020B0604030504040204" pitchFamily="34" charset="0"/>
              </a:rPr>
              <a:t>Every employee selected from the process will be reset with the new year’s benefit plan </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3"/>
          <p:cNvSpPr>
            <a:spLocks noChangeArrowheads="1"/>
          </p:cNvSpPr>
          <p:nvPr/>
        </p:nvSpPr>
        <p:spPr bwMode="auto">
          <a:xfrm>
            <a:off x="6380831" y="228600"/>
            <a:ext cx="2659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Benefit Manual Reset</a:t>
            </a:r>
          </a:p>
        </p:txBody>
      </p:sp>
      <p:pic>
        <p:nvPicPr>
          <p:cNvPr id="2" name="Picture 1"/>
          <p:cNvPicPr>
            <a:picLocks noChangeAspect="1"/>
          </p:cNvPicPr>
          <p:nvPr/>
        </p:nvPicPr>
        <p:blipFill>
          <a:blip r:embed="rId3"/>
          <a:stretch>
            <a:fillRect/>
          </a:stretch>
        </p:blipFill>
        <p:spPr>
          <a:xfrm>
            <a:off x="677623" y="605606"/>
            <a:ext cx="6866177" cy="61761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8"/>
          <p:cNvSpPr txBox="1">
            <a:spLocks noChangeArrowheads="1"/>
          </p:cNvSpPr>
          <p:nvPr/>
        </p:nvSpPr>
        <p:spPr bwMode="auto">
          <a:xfrm>
            <a:off x="5721267" y="228600"/>
            <a:ext cx="3422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Benefit Earned/Used Detail </a:t>
            </a:r>
          </a:p>
        </p:txBody>
      </p:sp>
      <p:sp>
        <p:nvSpPr>
          <p:cNvPr id="6" name="Rectangle 5"/>
          <p:cNvSpPr/>
          <p:nvPr/>
        </p:nvSpPr>
        <p:spPr>
          <a:xfrm>
            <a:off x="2005914" y="1612557"/>
            <a:ext cx="4572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3"/>
          <a:stretch>
            <a:fillRect/>
          </a:stretch>
        </p:blipFill>
        <p:spPr>
          <a:xfrm>
            <a:off x="1219200" y="561989"/>
            <a:ext cx="6057562" cy="59509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Payroll Maintenance</a:t>
            </a:r>
            <a:endParaRPr lang="en-US" sz="3600" dirty="0"/>
          </a:p>
        </p:txBody>
      </p:sp>
      <p:sp>
        <p:nvSpPr>
          <p:cNvPr id="3" name="Content Placeholder 2"/>
          <p:cNvSpPr>
            <a:spLocks noGrp="1"/>
          </p:cNvSpPr>
          <p:nvPr>
            <p:ph idx="1"/>
          </p:nvPr>
        </p:nvSpPr>
        <p:spPr>
          <a:xfrm>
            <a:off x="0" y="3886201"/>
            <a:ext cx="9144000" cy="838199"/>
          </a:xfrm>
        </p:spPr>
        <p:txBody>
          <a:bodyPr/>
          <a:lstStyle/>
          <a:p>
            <a:pPr marL="0" indent="0" algn="ctr">
              <a:buNone/>
            </a:pPr>
            <a:r>
              <a:rPr lang="en-US" sz="2800" i="1" dirty="0" smtClean="0"/>
              <a:t>Tax Table Updates</a:t>
            </a:r>
            <a:endParaRPr lang="en-US" sz="2800" i="1" dirty="0"/>
          </a:p>
        </p:txBody>
      </p:sp>
    </p:spTree>
    <p:extLst>
      <p:ext uri="{BB962C8B-B14F-4D97-AF65-F5344CB8AC3E}">
        <p14:creationId xmlns:p14="http://schemas.microsoft.com/office/powerpoint/2010/main" val="23376913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5689589" y="228600"/>
            <a:ext cx="3251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Federal Tax Table Updates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66" y="1219200"/>
            <a:ext cx="8558334" cy="5164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3000375"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930" y="1143000"/>
            <a:ext cx="5169422" cy="5441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3"/>
          <p:cNvSpPr>
            <a:spLocks noChangeArrowheads="1"/>
          </p:cNvSpPr>
          <p:nvPr/>
        </p:nvSpPr>
        <p:spPr bwMode="auto">
          <a:xfrm>
            <a:off x="6257439" y="316468"/>
            <a:ext cx="277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rPr>
              <a:t>Tax Table Information</a:t>
            </a:r>
            <a:endParaRPr lang="en-US" altLang="en-US" sz="1800" b="1" dirty="0">
              <a:solidFill>
                <a:schemeClr val="bg1"/>
              </a:solidFill>
              <a:latin typeface="Tahoma" panose="020B0604030504040204" pitchFamily="34" charset="0"/>
            </a:endParaRPr>
          </a:p>
        </p:txBody>
      </p:sp>
      <p:pic>
        <p:nvPicPr>
          <p:cNvPr id="2" name="Picture 1"/>
          <p:cNvPicPr>
            <a:picLocks noChangeAspect="1"/>
          </p:cNvPicPr>
          <p:nvPr/>
        </p:nvPicPr>
        <p:blipFill>
          <a:blip r:embed="rId5"/>
          <a:stretch>
            <a:fillRect/>
          </a:stretch>
        </p:blipFill>
        <p:spPr>
          <a:xfrm>
            <a:off x="838199" y="1331075"/>
            <a:ext cx="2166397" cy="954925"/>
          </a:xfrm>
          <a:prstGeom prst="rect">
            <a:avLst/>
          </a:prstGeom>
        </p:spPr>
      </p:pic>
      <p:cxnSp>
        <p:nvCxnSpPr>
          <p:cNvPr id="4" name="Straight Arrow Connector 3"/>
          <p:cNvCxnSpPr/>
          <p:nvPr/>
        </p:nvCxnSpPr>
        <p:spPr>
          <a:xfrm>
            <a:off x="2514600" y="2286000"/>
            <a:ext cx="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881030" cy="5470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3"/>
          <p:cNvSpPr>
            <a:spLocks noChangeArrowheads="1"/>
          </p:cNvSpPr>
          <p:nvPr/>
        </p:nvSpPr>
        <p:spPr bwMode="auto">
          <a:xfrm>
            <a:off x="5689589" y="228600"/>
            <a:ext cx="3251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Federal Tax Table Updates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8275"/>
            <a:ext cx="8788400" cy="3801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620268"/>
            <a:ext cx="3581400" cy="123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3"/>
          <p:cNvSpPr>
            <a:spLocks noChangeArrowheads="1"/>
          </p:cNvSpPr>
          <p:nvPr/>
        </p:nvSpPr>
        <p:spPr bwMode="auto">
          <a:xfrm>
            <a:off x="5689589" y="228600"/>
            <a:ext cx="3251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Federal Tax Table Updates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143000"/>
          </a:xfrm>
        </p:spPr>
        <p:txBody>
          <a:bodyPr/>
          <a:lstStyle/>
          <a:p>
            <a:r>
              <a:rPr lang="en-US" sz="3600" dirty="0" smtClean="0"/>
              <a:t>General Company Maintenance</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9796"/>
            <a:ext cx="5721415" cy="2547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0603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26" y="1447800"/>
            <a:ext cx="8733174" cy="4514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a:spLocks noChangeArrowheads="1"/>
          </p:cNvSpPr>
          <p:nvPr/>
        </p:nvSpPr>
        <p:spPr bwMode="auto">
          <a:xfrm>
            <a:off x="6059889" y="4876800"/>
            <a:ext cx="2759075" cy="1477328"/>
          </a:xfrm>
          <a:prstGeom prst="rect">
            <a:avLst/>
          </a:prstGeom>
          <a:solidFill>
            <a:schemeClr val="bg1">
              <a:lumMod val="85000"/>
            </a:schemeClr>
          </a:solidFill>
          <a:ln>
            <a:solidFill>
              <a:schemeClr val="tx1"/>
            </a:solid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defRPr/>
            </a:pPr>
            <a:r>
              <a:rPr lang="en-US" dirty="0" smtClean="0">
                <a:latin typeface="Tahoma" panose="020B0604030504040204" pitchFamily="34" charset="0"/>
              </a:rPr>
              <a:t>Please check with the MACC web site link provided AND your state </a:t>
            </a:r>
            <a:r>
              <a:rPr lang="en-US" dirty="0">
                <a:latin typeface="Tahoma" panose="020B0604030504040204" pitchFamily="34" charset="0"/>
              </a:rPr>
              <a:t>g</a:t>
            </a:r>
            <a:r>
              <a:rPr lang="en-US" dirty="0" smtClean="0">
                <a:latin typeface="Tahoma" panose="020B0604030504040204" pitchFamily="34" charset="0"/>
              </a:rPr>
              <a:t>overnment regarding state </a:t>
            </a:r>
            <a:r>
              <a:rPr lang="en-US" dirty="0">
                <a:latin typeface="Tahoma" panose="020B0604030504040204" pitchFamily="34" charset="0"/>
              </a:rPr>
              <a:t>t</a:t>
            </a:r>
            <a:r>
              <a:rPr lang="en-US" dirty="0" smtClean="0">
                <a:latin typeface="Tahoma" panose="020B0604030504040204" pitchFamily="34" charset="0"/>
              </a:rPr>
              <a:t>ax </a:t>
            </a:r>
            <a:r>
              <a:rPr lang="en-US" dirty="0">
                <a:latin typeface="Tahoma" panose="020B0604030504040204" pitchFamily="34" charset="0"/>
              </a:rPr>
              <a:t>c</a:t>
            </a:r>
            <a:r>
              <a:rPr lang="en-US" dirty="0" smtClean="0">
                <a:latin typeface="Tahoma" panose="020B0604030504040204" pitchFamily="34" charset="0"/>
              </a:rPr>
              <a:t>hanges</a:t>
            </a:r>
          </a:p>
        </p:txBody>
      </p:sp>
      <p:sp>
        <p:nvSpPr>
          <p:cNvPr id="5" name="Rectangle 13"/>
          <p:cNvSpPr>
            <a:spLocks noChangeArrowheads="1"/>
          </p:cNvSpPr>
          <p:nvPr/>
        </p:nvSpPr>
        <p:spPr bwMode="auto">
          <a:xfrm>
            <a:off x="5938054" y="228600"/>
            <a:ext cx="3002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rPr>
              <a:t>State </a:t>
            </a:r>
            <a:r>
              <a:rPr lang="en-US" altLang="en-US" sz="1800" b="1" dirty="0">
                <a:solidFill>
                  <a:schemeClr val="bg1"/>
                </a:solidFill>
                <a:latin typeface="Tahoma" panose="020B0604030504040204" pitchFamily="34" charset="0"/>
              </a:rPr>
              <a:t>Tax Table Updates</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28408" cy="4624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3"/>
          <p:cNvSpPr>
            <a:spLocks noChangeArrowheads="1"/>
          </p:cNvSpPr>
          <p:nvPr/>
        </p:nvSpPr>
        <p:spPr bwMode="auto">
          <a:xfrm>
            <a:off x="5938054" y="228600"/>
            <a:ext cx="3002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rPr>
              <a:t>State </a:t>
            </a:r>
            <a:r>
              <a:rPr lang="en-US" altLang="en-US" sz="1800" b="1" dirty="0">
                <a:solidFill>
                  <a:schemeClr val="bg1"/>
                </a:solidFill>
                <a:latin typeface="Tahoma" panose="020B0604030504040204" pitchFamily="34" charset="0"/>
              </a:rPr>
              <a:t>Tax Table Updates</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31" y="990600"/>
            <a:ext cx="8255269"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3"/>
          <p:cNvSpPr>
            <a:spLocks noChangeArrowheads="1"/>
          </p:cNvSpPr>
          <p:nvPr/>
        </p:nvSpPr>
        <p:spPr bwMode="auto">
          <a:xfrm>
            <a:off x="6838943" y="228600"/>
            <a:ext cx="2101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rPr>
              <a:t>State </a:t>
            </a:r>
            <a:r>
              <a:rPr lang="en-US" altLang="en-US" sz="1800" b="1" dirty="0">
                <a:solidFill>
                  <a:schemeClr val="bg1"/>
                </a:solidFill>
                <a:latin typeface="Tahoma" panose="020B0604030504040204" pitchFamily="34" charset="0"/>
              </a:rPr>
              <a:t>Tax </a:t>
            </a:r>
            <a:r>
              <a:rPr lang="en-US" altLang="en-US" sz="1800" b="1" dirty="0" smtClean="0">
                <a:solidFill>
                  <a:schemeClr val="bg1"/>
                </a:solidFill>
                <a:latin typeface="Tahoma" panose="020B0604030504040204" pitchFamily="34" charset="0"/>
              </a:rPr>
              <a:t>Tables</a:t>
            </a:r>
            <a:endParaRPr lang="en-US" altLang="en-US" sz="1800" b="1" dirty="0">
              <a:solidFill>
                <a:schemeClr val="bg1"/>
              </a:solidFill>
              <a:latin typeface="Tahoma" panose="020B0604030504040204"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
          <p:cNvSpPr>
            <a:spLocks noChangeArrowheads="1"/>
          </p:cNvSpPr>
          <p:nvPr/>
        </p:nvSpPr>
        <p:spPr bwMode="auto">
          <a:xfrm>
            <a:off x="7216800" y="152400"/>
            <a:ext cx="1835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Local Tax </a:t>
            </a:r>
            <a:endParaRPr lang="en-US" altLang="en-US" sz="1800" b="1" dirty="0" smtClean="0">
              <a:solidFill>
                <a:schemeClr val="bg1"/>
              </a:solidFill>
              <a:latin typeface="Tahoma" panose="020B0604030504040204" pitchFamily="34" charset="0"/>
            </a:endParaRPr>
          </a:p>
          <a:p>
            <a:pPr algn="r" eaLnBrk="1" hangingPunct="1">
              <a:spcBef>
                <a:spcPct val="0"/>
              </a:spcBef>
              <a:buFontTx/>
              <a:buNone/>
            </a:pPr>
            <a:r>
              <a:rPr lang="en-US" altLang="en-US" sz="1800" b="1" dirty="0" smtClean="0">
                <a:solidFill>
                  <a:schemeClr val="bg1"/>
                </a:solidFill>
                <a:latin typeface="Tahoma" panose="020B0604030504040204" pitchFamily="34" charset="0"/>
              </a:rPr>
              <a:t>Table </a:t>
            </a:r>
            <a:r>
              <a:rPr lang="en-US" altLang="en-US" sz="1800" b="1" dirty="0">
                <a:solidFill>
                  <a:schemeClr val="bg1"/>
                </a:solidFill>
                <a:latin typeface="Tahoma" panose="020B0604030504040204" pitchFamily="34" charset="0"/>
              </a:rPr>
              <a:t>Updates</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6054651" cy="5830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a:spLocks noChangeArrowheads="1"/>
          </p:cNvSpPr>
          <p:nvPr/>
        </p:nvSpPr>
        <p:spPr bwMode="auto">
          <a:xfrm>
            <a:off x="6308725" y="3505200"/>
            <a:ext cx="2759075" cy="1200329"/>
          </a:xfrm>
          <a:prstGeom prst="rect">
            <a:avLst/>
          </a:prstGeom>
          <a:solidFill>
            <a:schemeClr val="bg1">
              <a:lumMod val="85000"/>
            </a:schemeClr>
          </a:solidFill>
          <a:ln>
            <a:solidFill>
              <a:schemeClr val="tx1"/>
            </a:solid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defRPr/>
            </a:pPr>
            <a:r>
              <a:rPr lang="en-US" dirty="0" smtClean="0">
                <a:latin typeface="Tahoma" panose="020B0604030504040204" pitchFamily="34" charset="0"/>
              </a:rPr>
              <a:t>Please check with your local </a:t>
            </a:r>
            <a:r>
              <a:rPr lang="en-US" dirty="0">
                <a:latin typeface="Tahoma" panose="020B0604030504040204" pitchFamily="34" charset="0"/>
              </a:rPr>
              <a:t>a</a:t>
            </a:r>
            <a:r>
              <a:rPr lang="en-US" dirty="0" smtClean="0">
                <a:latin typeface="Tahoma" panose="020B0604030504040204" pitchFamily="34" charset="0"/>
              </a:rPr>
              <a:t>uthorities regarding any local </a:t>
            </a:r>
            <a:r>
              <a:rPr lang="en-US" dirty="0">
                <a:latin typeface="Tahoma" panose="020B0604030504040204" pitchFamily="34" charset="0"/>
              </a:rPr>
              <a:t>t</a:t>
            </a:r>
            <a:r>
              <a:rPr lang="en-US" dirty="0" smtClean="0">
                <a:latin typeface="Tahoma" panose="020B0604030504040204" pitchFamily="34" charset="0"/>
              </a:rPr>
              <a:t>ax changes</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lstStyle/>
          <a:p>
            <a:r>
              <a:rPr lang="en-US" sz="3600" dirty="0" smtClean="0"/>
              <a:t>Payroll Maintenance</a:t>
            </a:r>
            <a:endParaRPr lang="en-US" sz="3600" dirty="0"/>
          </a:p>
        </p:txBody>
      </p:sp>
      <p:sp>
        <p:nvSpPr>
          <p:cNvPr id="3" name="Content Placeholder 2"/>
          <p:cNvSpPr>
            <a:spLocks noGrp="1"/>
          </p:cNvSpPr>
          <p:nvPr>
            <p:ph idx="1"/>
          </p:nvPr>
        </p:nvSpPr>
        <p:spPr>
          <a:xfrm>
            <a:off x="0" y="1981200"/>
            <a:ext cx="9144000" cy="838199"/>
          </a:xfrm>
        </p:spPr>
        <p:txBody>
          <a:bodyPr/>
          <a:lstStyle/>
          <a:p>
            <a:pPr marL="0" indent="0" algn="ctr">
              <a:buNone/>
            </a:pPr>
            <a:r>
              <a:rPr lang="en-US" sz="2800" i="1" dirty="0" smtClean="0"/>
              <a:t>Helpful Reminders</a:t>
            </a:r>
            <a:endParaRPr lang="en-US" sz="2800" i="1" dirty="0"/>
          </a:p>
        </p:txBody>
      </p:sp>
      <p:sp>
        <p:nvSpPr>
          <p:cNvPr id="4" name="TextBox 3"/>
          <p:cNvSpPr txBox="1"/>
          <p:nvPr/>
        </p:nvSpPr>
        <p:spPr bwMode="auto">
          <a:xfrm>
            <a:off x="304800" y="2819400"/>
            <a:ext cx="8458200" cy="258532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eaLnBrk="1" hangingPunct="1">
              <a:buFont typeface="Wingdings" panose="05000000000000000000" pitchFamily="2" charset="2"/>
              <a:buChar char="ü"/>
            </a:pPr>
            <a:r>
              <a:rPr lang="en-US" dirty="0" smtClean="0">
                <a:latin typeface="Tahoma" panose="020B0604030504040204" pitchFamily="34" charset="0"/>
              </a:rPr>
              <a:t>Employee Compensation Increases</a:t>
            </a:r>
          </a:p>
          <a:p>
            <a:pPr marL="742950" lvl="1" indent="-285750">
              <a:buFont typeface="Courier New" panose="02070309020205020404" pitchFamily="49" charset="0"/>
              <a:buChar char="o"/>
            </a:pPr>
            <a:r>
              <a:rPr lang="en-US" dirty="0">
                <a:latin typeface="Tahoma" panose="020B0604030504040204" pitchFamily="34" charset="0"/>
              </a:rPr>
              <a:t>Payroll | Payroll Suite | Employee – Compensation – Compensation Detail </a:t>
            </a:r>
            <a:endParaRPr lang="en-US" dirty="0" smtClean="0">
              <a:latin typeface="Tahoma" panose="020B0604030504040204" pitchFamily="34" charset="0"/>
            </a:endParaRPr>
          </a:p>
          <a:p>
            <a:pPr lvl="1"/>
            <a:endParaRPr lang="en-US" dirty="0" smtClean="0">
              <a:latin typeface="Tahoma" panose="020B0604030504040204" pitchFamily="34" charset="0"/>
            </a:endParaRPr>
          </a:p>
          <a:p>
            <a:pPr marL="285750" indent="-285750" eaLnBrk="1" hangingPunct="1">
              <a:buFont typeface="Wingdings" panose="05000000000000000000" pitchFamily="2" charset="2"/>
              <a:buChar char="ü"/>
            </a:pPr>
            <a:r>
              <a:rPr lang="en-US" dirty="0" smtClean="0">
                <a:latin typeface="Tahoma" panose="020B0604030504040204" pitchFamily="34" charset="0"/>
              </a:rPr>
              <a:t>Employee Deduction Rate Changes</a:t>
            </a:r>
          </a:p>
          <a:p>
            <a:pPr marL="742950" lvl="1" indent="-285750">
              <a:buFont typeface="Courier New" panose="02070309020205020404" pitchFamily="49" charset="0"/>
              <a:buChar char="o"/>
            </a:pPr>
            <a:r>
              <a:rPr lang="en-US" dirty="0">
                <a:latin typeface="Tahoma" panose="020B0604030504040204" pitchFamily="34" charset="0"/>
              </a:rPr>
              <a:t>Payroll | Payroll Suite | Employee </a:t>
            </a:r>
            <a:r>
              <a:rPr lang="en-US" dirty="0" smtClean="0">
                <a:latin typeface="Tahoma" panose="020B0604030504040204" pitchFamily="34" charset="0"/>
              </a:rPr>
              <a:t>– Employee Deduction</a:t>
            </a:r>
          </a:p>
          <a:p>
            <a:pPr marL="742950" lvl="1" indent="-285750">
              <a:buFont typeface="Courier New" panose="02070309020205020404" pitchFamily="49" charset="0"/>
              <a:buChar char="o"/>
            </a:pPr>
            <a:r>
              <a:rPr lang="en-US" dirty="0" smtClean="0">
                <a:latin typeface="Tahoma" panose="020B0604030504040204" pitchFamily="34" charset="0"/>
              </a:rPr>
              <a:t>Payroll | Payroll Suite | Global Deduction Change</a:t>
            </a:r>
          </a:p>
          <a:p>
            <a:pPr lvl="1"/>
            <a:endParaRPr lang="en-US" dirty="0" smtClean="0">
              <a:latin typeface="Tahoma" panose="020B0604030504040204" pitchFamily="34" charset="0"/>
            </a:endParaRPr>
          </a:p>
          <a:p>
            <a:pPr marL="285750" indent="-285750" eaLnBrk="1" hangingPunct="1">
              <a:buFont typeface="Wingdings" panose="05000000000000000000" pitchFamily="2" charset="2"/>
              <a:buChar char="ü"/>
            </a:pPr>
            <a:r>
              <a:rPr lang="en-US" dirty="0" smtClean="0">
                <a:latin typeface="Tahoma" panose="020B0604030504040204" pitchFamily="34" charset="0"/>
              </a:rPr>
              <a:t>Company Deduction Plan Changes</a:t>
            </a:r>
          </a:p>
          <a:p>
            <a:pPr marL="742950" lvl="1" indent="-285750">
              <a:buFont typeface="Courier New" panose="02070309020205020404" pitchFamily="49" charset="0"/>
              <a:buChar char="o"/>
            </a:pPr>
            <a:r>
              <a:rPr lang="en-US" dirty="0">
                <a:latin typeface="Tahoma" panose="020B0604030504040204" pitchFamily="34" charset="0"/>
              </a:rPr>
              <a:t>Payroll | Payroll Suite </a:t>
            </a:r>
            <a:r>
              <a:rPr lang="en-US" dirty="0" smtClean="0">
                <a:latin typeface="Tahoma" panose="020B0604030504040204" pitchFamily="34" charset="0"/>
              </a:rPr>
              <a:t>| Deductions</a:t>
            </a:r>
          </a:p>
        </p:txBody>
      </p:sp>
    </p:spTree>
    <p:extLst>
      <p:ext uri="{BB962C8B-B14F-4D97-AF65-F5344CB8AC3E}">
        <p14:creationId xmlns:p14="http://schemas.microsoft.com/office/powerpoint/2010/main" val="23376913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23717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latin typeface="Tahoma" panose="020B0604030504040204" pitchFamily="34" charset="0"/>
                <a:cs typeface="Tahoma" panose="020B0604030504040204" pitchFamily="34" charset="0"/>
              </a:rPr>
              <a:t>Helpful Reports to Run Prior to Close</a:t>
            </a:r>
          </a:p>
        </p:txBody>
      </p:sp>
      <p:sp>
        <p:nvSpPr>
          <p:cNvPr id="37891" name="Rectangle 6"/>
          <p:cNvSpPr>
            <a:spLocks noChangeArrowheads="1"/>
          </p:cNvSpPr>
          <p:nvPr/>
        </p:nvSpPr>
        <p:spPr bwMode="auto">
          <a:xfrm>
            <a:off x="2590800" y="3109079"/>
            <a:ext cx="4343400" cy="3139321"/>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marL="342900" indent="-342900"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anose="05000000000000000000" pitchFamily="2" charset="2"/>
              <a:buChar char="ü"/>
            </a:pPr>
            <a:r>
              <a:rPr lang="en-US" altLang="en-US" sz="1800" dirty="0">
                <a:latin typeface="Tahoma" panose="020B0604030504040204" pitchFamily="34" charset="0"/>
                <a:cs typeface="Tahoma" panose="020B0604030504040204" pitchFamily="34" charset="0"/>
              </a:rPr>
              <a:t>Trial Balance Report </a:t>
            </a:r>
          </a:p>
          <a:p>
            <a:pPr eaLnBrk="1" hangingPunct="1">
              <a:spcBef>
                <a:spcPct val="0"/>
              </a:spcBef>
              <a:buFont typeface="Wingdings" panose="05000000000000000000" pitchFamily="2" charset="2"/>
              <a:buChar char="ü"/>
            </a:pPr>
            <a:endParaRPr lang="en-US" altLang="en-US" sz="1800" dirty="0">
              <a:latin typeface="Tahoma" panose="020B0604030504040204" pitchFamily="34" charset="0"/>
              <a:cs typeface="Tahoma" panose="020B0604030504040204" pitchFamily="34" charset="0"/>
            </a:endParaRPr>
          </a:p>
          <a:p>
            <a:pPr eaLnBrk="1" hangingPunct="1">
              <a:spcBef>
                <a:spcPct val="0"/>
              </a:spcBef>
              <a:buFont typeface="Wingdings" panose="05000000000000000000" pitchFamily="2" charset="2"/>
              <a:buChar char="ü"/>
            </a:pPr>
            <a:r>
              <a:rPr lang="en-US" altLang="en-US" sz="1800" dirty="0">
                <a:latin typeface="Tahoma" panose="020B0604030504040204" pitchFamily="34" charset="0"/>
                <a:cs typeface="Tahoma" panose="020B0604030504040204" pitchFamily="34" charset="0"/>
              </a:rPr>
              <a:t>Outstanding Invoices – AP/AR</a:t>
            </a:r>
          </a:p>
          <a:p>
            <a:pPr eaLnBrk="1" hangingPunct="1">
              <a:spcBef>
                <a:spcPct val="0"/>
              </a:spcBef>
              <a:buFont typeface="Wingdings" panose="05000000000000000000" pitchFamily="2" charset="2"/>
              <a:buChar char="ü"/>
            </a:pPr>
            <a:endParaRPr lang="en-US" altLang="en-US" sz="1800" dirty="0">
              <a:latin typeface="Tahoma" panose="020B0604030504040204" pitchFamily="34" charset="0"/>
              <a:cs typeface="Tahoma" panose="020B0604030504040204" pitchFamily="34" charset="0"/>
            </a:endParaRPr>
          </a:p>
          <a:p>
            <a:pPr eaLnBrk="1" hangingPunct="1">
              <a:spcBef>
                <a:spcPct val="0"/>
              </a:spcBef>
              <a:buFont typeface="Wingdings" panose="05000000000000000000" pitchFamily="2" charset="2"/>
              <a:buChar char="ü"/>
            </a:pPr>
            <a:r>
              <a:rPr lang="en-US" altLang="en-US" sz="1800" dirty="0">
                <a:latin typeface="Tahoma" panose="020B0604030504040204" pitchFamily="34" charset="0"/>
                <a:cs typeface="Tahoma" panose="020B0604030504040204" pitchFamily="34" charset="0"/>
              </a:rPr>
              <a:t>Batch Posting </a:t>
            </a:r>
            <a:r>
              <a:rPr lang="en-US" altLang="en-US" sz="1800" dirty="0" smtClean="0">
                <a:latin typeface="Tahoma" panose="020B0604030504040204" pitchFamily="34" charset="0"/>
                <a:cs typeface="Tahoma" panose="020B0604030504040204" pitchFamily="34" charset="0"/>
              </a:rPr>
              <a:t>AP/AR/IN</a:t>
            </a:r>
          </a:p>
          <a:p>
            <a:pPr eaLnBrk="1" hangingPunct="1">
              <a:spcBef>
                <a:spcPct val="0"/>
              </a:spcBef>
              <a:buFont typeface="Wingdings" panose="05000000000000000000" pitchFamily="2" charset="2"/>
              <a:buChar char="ü"/>
            </a:pPr>
            <a:endParaRPr lang="en-US" altLang="en-US" sz="1800" dirty="0" smtClean="0">
              <a:latin typeface="Tahoma" panose="020B0604030504040204" pitchFamily="34" charset="0"/>
              <a:cs typeface="Tahoma" panose="020B0604030504040204" pitchFamily="34" charset="0"/>
            </a:endParaRPr>
          </a:p>
          <a:p>
            <a:pPr eaLnBrk="1" hangingPunct="1">
              <a:spcBef>
                <a:spcPct val="0"/>
              </a:spcBef>
              <a:buFont typeface="Wingdings" panose="05000000000000000000" pitchFamily="2" charset="2"/>
              <a:buChar char="ü"/>
            </a:pPr>
            <a:r>
              <a:rPr lang="en-US" altLang="en-US" sz="1800" dirty="0" smtClean="0">
                <a:latin typeface="Tahoma" panose="020B0604030504040204" pitchFamily="34" charset="0"/>
                <a:cs typeface="Tahoma" panose="020B0604030504040204" pitchFamily="34" charset="0"/>
              </a:rPr>
              <a:t>Payroll YTD, Deduction, Tax Reports</a:t>
            </a:r>
            <a:endParaRPr lang="en-US" altLang="en-US" sz="1800" dirty="0">
              <a:latin typeface="Tahoma" panose="020B0604030504040204" pitchFamily="34" charset="0"/>
              <a:cs typeface="Tahoma" panose="020B0604030504040204" pitchFamily="34" charset="0"/>
            </a:endParaRPr>
          </a:p>
          <a:p>
            <a:pPr eaLnBrk="1" hangingPunct="1">
              <a:spcBef>
                <a:spcPct val="0"/>
              </a:spcBef>
              <a:buFont typeface="Wingdings" panose="05000000000000000000" pitchFamily="2" charset="2"/>
              <a:buChar char="ü"/>
            </a:pPr>
            <a:endParaRPr lang="en-US" altLang="en-US" sz="1800" dirty="0">
              <a:latin typeface="Tahoma" panose="020B0604030504040204" pitchFamily="34" charset="0"/>
              <a:cs typeface="Tahoma" panose="020B0604030504040204" pitchFamily="34" charset="0"/>
            </a:endParaRPr>
          </a:p>
          <a:p>
            <a:pPr eaLnBrk="1" hangingPunct="1">
              <a:spcBef>
                <a:spcPct val="0"/>
              </a:spcBef>
              <a:buFont typeface="Wingdings" panose="05000000000000000000" pitchFamily="2" charset="2"/>
              <a:buChar char="ü"/>
            </a:pPr>
            <a:r>
              <a:rPr lang="en-US" altLang="en-US" sz="1800" dirty="0">
                <a:latin typeface="Tahoma" panose="020B0604030504040204" pitchFamily="34" charset="0"/>
                <a:cs typeface="Tahoma" panose="020B0604030504040204" pitchFamily="34" charset="0"/>
              </a:rPr>
              <a:t>Work Order Analysis </a:t>
            </a:r>
          </a:p>
          <a:p>
            <a:pPr eaLnBrk="1" hangingPunct="1">
              <a:spcBef>
                <a:spcPct val="0"/>
              </a:spcBef>
              <a:buFont typeface="Wingdings" panose="05000000000000000000" pitchFamily="2" charset="2"/>
              <a:buChar char="ü"/>
            </a:pPr>
            <a:endParaRPr lang="en-US" altLang="en-US" sz="1800" dirty="0">
              <a:latin typeface="Tahoma" panose="020B0604030504040204" pitchFamily="34" charset="0"/>
              <a:cs typeface="Tahoma" panose="020B0604030504040204" pitchFamily="34" charset="0"/>
            </a:endParaRPr>
          </a:p>
          <a:p>
            <a:pPr eaLnBrk="1" hangingPunct="1">
              <a:spcBef>
                <a:spcPct val="0"/>
              </a:spcBef>
              <a:buFont typeface="Wingdings" panose="05000000000000000000" pitchFamily="2" charset="2"/>
              <a:buChar char="ü"/>
            </a:pPr>
            <a:r>
              <a:rPr lang="en-US" altLang="en-US" sz="1800" dirty="0">
                <a:latin typeface="Tahoma" panose="020B0604030504040204" pitchFamily="34" charset="0"/>
                <a:cs typeface="Tahoma" panose="020B0604030504040204" pitchFamily="34" charset="0"/>
              </a:rPr>
              <a:t>Aged Trail Balance – AR</a:t>
            </a:r>
          </a:p>
        </p:txBody>
      </p:sp>
      <p:sp>
        <p:nvSpPr>
          <p:cNvPr id="3" name="TextBox 2"/>
          <p:cNvSpPr txBox="1"/>
          <p:nvPr/>
        </p:nvSpPr>
        <p:spPr bwMode="auto">
          <a:xfrm>
            <a:off x="0" y="1371600"/>
            <a:ext cx="9144000" cy="646331"/>
          </a:xfrm>
          <a:prstGeom prst="rect">
            <a:avLst/>
          </a:prstGeom>
          <a:noFill/>
          <a:ln>
            <a:noFill/>
          </a:ln>
        </p:spPr>
        <p:txBody>
          <a:bodyPr wrap="square" rtlCol="0">
            <a:spAutoFit/>
          </a:bodyPr>
          <a:lstStyle/>
          <a:p>
            <a:pPr marL="0" indent="0" algn="ctr" eaLnBrk="1" hangingPunct="1"/>
            <a:r>
              <a:rPr lang="en-US" sz="3600" dirty="0" smtClean="0">
                <a:latin typeface="Tahoma" panose="020B0604030504040204" pitchFamily="34" charset="0"/>
                <a:ea typeface="Tahoma" panose="020B0604030504040204" pitchFamily="34" charset="0"/>
                <a:cs typeface="Tahoma" panose="020B0604030504040204" pitchFamily="34" charset="0"/>
              </a:rPr>
              <a:t>Reports</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1143000"/>
          </a:xfrm>
        </p:spPr>
        <p:txBody>
          <a:bodyPr/>
          <a:lstStyle/>
          <a:p>
            <a:r>
              <a:rPr lang="en-US" sz="3600" dirty="0" smtClean="0"/>
              <a:t>General Ledger Maintenance</a:t>
            </a:r>
            <a:endParaRPr lang="en-US" sz="3600" dirty="0"/>
          </a:p>
        </p:txBody>
      </p:sp>
      <p:sp>
        <p:nvSpPr>
          <p:cNvPr id="3" name="Content Placeholder 2"/>
          <p:cNvSpPr>
            <a:spLocks noGrp="1"/>
          </p:cNvSpPr>
          <p:nvPr>
            <p:ph idx="1"/>
          </p:nvPr>
        </p:nvSpPr>
        <p:spPr>
          <a:xfrm>
            <a:off x="1447800" y="3276600"/>
            <a:ext cx="6248400" cy="2057400"/>
          </a:xfrm>
        </p:spPr>
        <p:style>
          <a:lnRef idx="1">
            <a:schemeClr val="dk1"/>
          </a:lnRef>
          <a:fillRef idx="2">
            <a:schemeClr val="dk1"/>
          </a:fillRef>
          <a:effectRef idx="1">
            <a:schemeClr val="dk1"/>
          </a:effectRef>
          <a:fontRef idx="minor">
            <a:schemeClr val="dk1"/>
          </a:fontRef>
        </p:style>
        <p:txBody>
          <a:bodyPr/>
          <a:lstStyle/>
          <a:p>
            <a:pPr>
              <a:buFont typeface="Wingdings" panose="05000000000000000000" pitchFamily="2" charset="2"/>
              <a:buChar char="ü"/>
            </a:pPr>
            <a:r>
              <a:rPr lang="en-US" i="1" dirty="0" smtClean="0"/>
              <a:t>Period 13 Period Processing</a:t>
            </a:r>
          </a:p>
          <a:p>
            <a:pPr marL="0" indent="0">
              <a:buNone/>
            </a:pPr>
            <a:endParaRPr lang="en-US" sz="800" i="1" dirty="0" smtClean="0"/>
          </a:p>
          <a:p>
            <a:pPr>
              <a:buFont typeface="Wingdings" panose="05000000000000000000" pitchFamily="2" charset="2"/>
              <a:buChar char="ü"/>
            </a:pPr>
            <a:r>
              <a:rPr lang="en-US" i="1" dirty="0" smtClean="0"/>
              <a:t>Period 14 / Year End Close</a:t>
            </a:r>
          </a:p>
          <a:p>
            <a:pPr marL="0" indent="0">
              <a:buNone/>
            </a:pPr>
            <a:endParaRPr lang="en-US" sz="800" i="1" dirty="0" smtClean="0"/>
          </a:p>
          <a:p>
            <a:pPr>
              <a:buFont typeface="Wingdings" panose="05000000000000000000" pitchFamily="2" charset="2"/>
              <a:buChar char="ü"/>
            </a:pPr>
            <a:r>
              <a:rPr lang="en-US" i="1" dirty="0" smtClean="0"/>
              <a:t>Re-Open a Closed Period/Year</a:t>
            </a:r>
            <a:endParaRPr lang="en-US" i="1" dirty="0"/>
          </a:p>
        </p:txBody>
      </p:sp>
    </p:spTree>
    <p:extLst>
      <p:ext uri="{BB962C8B-B14F-4D97-AF65-F5344CB8AC3E}">
        <p14:creationId xmlns:p14="http://schemas.microsoft.com/office/powerpoint/2010/main" val="112359753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General Ledger Maintenance</a:t>
            </a:r>
            <a:endParaRPr lang="en-US" sz="3600" dirty="0"/>
          </a:p>
        </p:txBody>
      </p:sp>
      <p:sp>
        <p:nvSpPr>
          <p:cNvPr id="3" name="Content Placeholder 2"/>
          <p:cNvSpPr>
            <a:spLocks noGrp="1"/>
          </p:cNvSpPr>
          <p:nvPr>
            <p:ph idx="1"/>
          </p:nvPr>
        </p:nvSpPr>
        <p:spPr>
          <a:xfrm>
            <a:off x="0" y="3886201"/>
            <a:ext cx="9144000" cy="838199"/>
          </a:xfrm>
        </p:spPr>
        <p:txBody>
          <a:bodyPr/>
          <a:lstStyle/>
          <a:p>
            <a:pPr marL="0" indent="0" algn="ctr">
              <a:buNone/>
            </a:pPr>
            <a:r>
              <a:rPr lang="en-US" sz="2800" i="1" dirty="0" smtClean="0"/>
              <a:t>Period 13 - Audit</a:t>
            </a:r>
            <a:endParaRPr lang="en-US" sz="2800" i="1" dirty="0"/>
          </a:p>
        </p:txBody>
      </p:sp>
    </p:spTree>
    <p:extLst>
      <p:ext uri="{BB962C8B-B14F-4D97-AF65-F5344CB8AC3E}">
        <p14:creationId xmlns:p14="http://schemas.microsoft.com/office/powerpoint/2010/main" val="244463725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13"/>
          <p:cNvSpPr>
            <a:spLocks noChangeArrowheads="1"/>
          </p:cNvSpPr>
          <p:nvPr/>
        </p:nvSpPr>
        <p:spPr bwMode="auto">
          <a:xfrm>
            <a:off x="609600" y="6015037"/>
            <a:ext cx="7924800" cy="461963"/>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dirty="0">
                <a:latin typeface="Tahoma" panose="020B0604030504040204" pitchFamily="34" charset="0"/>
              </a:rPr>
              <a:t>Do not run Step 1 and 2 when closing Period 13</a:t>
            </a:r>
          </a:p>
        </p:txBody>
      </p:sp>
      <p:sp>
        <p:nvSpPr>
          <p:cNvPr id="7" name="Rectangle 13"/>
          <p:cNvSpPr>
            <a:spLocks noChangeArrowheads="1"/>
          </p:cNvSpPr>
          <p:nvPr/>
        </p:nvSpPr>
        <p:spPr bwMode="auto">
          <a:xfrm>
            <a:off x="5444955" y="228600"/>
            <a:ext cx="3595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cs typeface="Tahoma" panose="020B0604030504040204" pitchFamily="34" charset="0"/>
              </a:rPr>
              <a:t>Period 13 - Period Processing</a:t>
            </a:r>
          </a:p>
        </p:txBody>
      </p:sp>
      <p:pic>
        <p:nvPicPr>
          <p:cNvPr id="2" name="Picture 1"/>
          <p:cNvPicPr>
            <a:picLocks noChangeAspect="1"/>
          </p:cNvPicPr>
          <p:nvPr/>
        </p:nvPicPr>
        <p:blipFill>
          <a:blip r:embed="rId3"/>
          <a:stretch>
            <a:fillRect/>
          </a:stretch>
        </p:blipFill>
        <p:spPr>
          <a:xfrm>
            <a:off x="457200" y="1057244"/>
            <a:ext cx="8267200" cy="47339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122237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dirty="0">
                <a:solidFill>
                  <a:schemeClr val="tx2"/>
                </a:solidFill>
                <a:latin typeface="Tahoma" panose="020B0604030504040204" pitchFamily="34" charset="0"/>
              </a:rPr>
              <a:t>	</a:t>
            </a:r>
          </a:p>
        </p:txBody>
      </p:sp>
      <p:sp>
        <p:nvSpPr>
          <p:cNvPr id="39940" name="Rectangle 13"/>
          <p:cNvSpPr>
            <a:spLocks noChangeArrowheads="1"/>
          </p:cNvSpPr>
          <p:nvPr/>
        </p:nvSpPr>
        <p:spPr bwMode="auto">
          <a:xfrm>
            <a:off x="5444955" y="228600"/>
            <a:ext cx="3595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cs typeface="Tahoma" panose="020B0604030504040204" pitchFamily="34" charset="0"/>
              </a:rPr>
              <a:t>Period 13 - Period Processing</a:t>
            </a:r>
          </a:p>
        </p:txBody>
      </p:sp>
      <p:sp>
        <p:nvSpPr>
          <p:cNvPr id="6" name="Rectangle 13"/>
          <p:cNvSpPr>
            <a:spLocks noChangeArrowheads="1"/>
          </p:cNvSpPr>
          <p:nvPr/>
        </p:nvSpPr>
        <p:spPr bwMode="auto">
          <a:xfrm>
            <a:off x="609600" y="6075362"/>
            <a:ext cx="7924800" cy="461963"/>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dirty="0">
                <a:latin typeface="Tahoma" panose="020B0604030504040204" pitchFamily="34" charset="0"/>
              </a:rPr>
              <a:t>Do not run Step 1 and 2 when closing Period 13</a:t>
            </a:r>
          </a:p>
        </p:txBody>
      </p:sp>
      <p:pic>
        <p:nvPicPr>
          <p:cNvPr id="2" name="Picture 1"/>
          <p:cNvPicPr>
            <a:picLocks noChangeAspect="1"/>
          </p:cNvPicPr>
          <p:nvPr/>
        </p:nvPicPr>
        <p:blipFill>
          <a:blip r:embed="rId3"/>
          <a:stretch>
            <a:fillRect/>
          </a:stretch>
        </p:blipFill>
        <p:spPr>
          <a:xfrm>
            <a:off x="457200" y="1138524"/>
            <a:ext cx="8258329" cy="47288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09600" y="1222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1" i="1" dirty="0">
              <a:solidFill>
                <a:schemeClr val="tx2"/>
              </a:solidFill>
              <a:latin typeface="Tahoma" panose="020B0604030504040204" pitchFamily="34" charset="0"/>
            </a:endParaRPr>
          </a:p>
        </p:txBody>
      </p:sp>
      <p:sp>
        <p:nvSpPr>
          <p:cNvPr id="4099" name="Rectangle 13"/>
          <p:cNvSpPr>
            <a:spLocks noChangeArrowheads="1"/>
          </p:cNvSpPr>
          <p:nvPr/>
        </p:nvSpPr>
        <p:spPr bwMode="auto">
          <a:xfrm>
            <a:off x="6858000" y="30480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Accounting Period</a:t>
            </a:r>
          </a:p>
        </p:txBody>
      </p:sp>
      <p:sp>
        <p:nvSpPr>
          <p:cNvPr id="4100" name="Rectangle 14"/>
          <p:cNvSpPr>
            <a:spLocks noChangeArrowheads="1"/>
          </p:cNvSpPr>
          <p:nvPr/>
        </p:nvSpPr>
        <p:spPr bwMode="auto">
          <a:xfrm>
            <a:off x="381000" y="28194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latin typeface="Tahoma" panose="020B0604030504040204" pitchFamily="34" charset="0"/>
            </a:endParaRPr>
          </a:p>
          <a:p>
            <a:pPr eaLnBrk="1" hangingPunct="1">
              <a:spcBef>
                <a:spcPct val="0"/>
              </a:spcBef>
              <a:buFontTx/>
              <a:buNone/>
            </a:pPr>
            <a:endParaRPr lang="en-US" altLang="en-US" sz="1800" dirty="0">
              <a:latin typeface="Tahoma" panose="020B0604030504040204" pitchFamily="34" charset="0"/>
            </a:endParaRPr>
          </a:p>
          <a:p>
            <a:pPr eaLnBrk="1" hangingPunct="1">
              <a:spcBef>
                <a:spcPct val="0"/>
              </a:spcBef>
              <a:buFontTx/>
              <a:buNone/>
            </a:pPr>
            <a:endParaRPr lang="en-US" altLang="en-US" sz="1800" dirty="0">
              <a:solidFill>
                <a:srgbClr val="336699"/>
              </a:solidFill>
              <a:latin typeface="Tahoma" panose="020B0604030504040204" pitchFamily="34" charset="0"/>
            </a:endParaRPr>
          </a:p>
        </p:txBody>
      </p:sp>
      <p:pic>
        <p:nvPicPr>
          <p:cNvPr id="2" name="Picture 1"/>
          <p:cNvPicPr>
            <a:picLocks noChangeAspect="1"/>
          </p:cNvPicPr>
          <p:nvPr/>
        </p:nvPicPr>
        <p:blipFill>
          <a:blip r:embed="rId3"/>
          <a:stretch>
            <a:fillRect/>
          </a:stretch>
        </p:blipFill>
        <p:spPr>
          <a:xfrm>
            <a:off x="381000" y="1248254"/>
            <a:ext cx="8495238" cy="52190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3"/>
          <p:cNvSpPr>
            <a:spLocks noChangeArrowheads="1"/>
          </p:cNvSpPr>
          <p:nvPr/>
        </p:nvSpPr>
        <p:spPr bwMode="auto">
          <a:xfrm>
            <a:off x="6400800" y="228600"/>
            <a:ext cx="2727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chemeClr val="bg1"/>
                </a:solidFill>
                <a:latin typeface="Tahoma" panose="020B0604030504040204" pitchFamily="34" charset="0"/>
              </a:rPr>
              <a:t>Working Trial Balance</a:t>
            </a:r>
          </a:p>
        </p:txBody>
      </p:sp>
      <p:pic>
        <p:nvPicPr>
          <p:cNvPr id="2" name="Picture 1"/>
          <p:cNvPicPr>
            <a:picLocks noChangeAspect="1"/>
          </p:cNvPicPr>
          <p:nvPr/>
        </p:nvPicPr>
        <p:blipFill>
          <a:blip r:embed="rId3"/>
          <a:stretch>
            <a:fillRect/>
          </a:stretch>
        </p:blipFill>
        <p:spPr>
          <a:xfrm>
            <a:off x="60577" y="1828800"/>
            <a:ext cx="8931023"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3"/>
          <p:cNvSpPr>
            <a:spLocks noChangeArrowheads="1"/>
          </p:cNvSpPr>
          <p:nvPr/>
        </p:nvSpPr>
        <p:spPr bwMode="auto">
          <a:xfrm>
            <a:off x="5410199" y="228600"/>
            <a:ext cx="3595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Period 13 - Period Processing</a:t>
            </a:r>
          </a:p>
        </p:txBody>
      </p:sp>
      <p:pic>
        <p:nvPicPr>
          <p:cNvPr id="2" name="Picture 1"/>
          <p:cNvPicPr>
            <a:picLocks noChangeAspect="1"/>
          </p:cNvPicPr>
          <p:nvPr/>
        </p:nvPicPr>
        <p:blipFill>
          <a:blip r:embed="rId3"/>
          <a:stretch>
            <a:fillRect/>
          </a:stretch>
        </p:blipFill>
        <p:spPr>
          <a:xfrm>
            <a:off x="304800" y="1290924"/>
            <a:ext cx="8524474" cy="48812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General Ledger Maintenance</a:t>
            </a:r>
            <a:endParaRPr lang="en-US" sz="3600" dirty="0"/>
          </a:p>
        </p:txBody>
      </p:sp>
      <p:sp>
        <p:nvSpPr>
          <p:cNvPr id="3" name="Content Placeholder 2"/>
          <p:cNvSpPr>
            <a:spLocks noGrp="1"/>
          </p:cNvSpPr>
          <p:nvPr>
            <p:ph idx="1"/>
          </p:nvPr>
        </p:nvSpPr>
        <p:spPr>
          <a:xfrm>
            <a:off x="0" y="3886201"/>
            <a:ext cx="9144000" cy="838199"/>
          </a:xfrm>
        </p:spPr>
        <p:txBody>
          <a:bodyPr/>
          <a:lstStyle/>
          <a:p>
            <a:pPr marL="0" indent="0" algn="ctr">
              <a:buNone/>
            </a:pPr>
            <a:r>
              <a:rPr lang="en-US" sz="2800" i="1" dirty="0" smtClean="0"/>
              <a:t>Period 14 – Year End</a:t>
            </a:r>
            <a:endParaRPr lang="en-US" sz="2800" i="1" dirty="0"/>
          </a:p>
        </p:txBody>
      </p:sp>
    </p:spTree>
    <p:extLst>
      <p:ext uri="{BB962C8B-B14F-4D97-AF65-F5344CB8AC3E}">
        <p14:creationId xmlns:p14="http://schemas.microsoft.com/office/powerpoint/2010/main" val="244463725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5334000" y="228600"/>
            <a:ext cx="3703638"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Tahoma" panose="020B0604030504040204" pitchFamily="34" charset="0"/>
              </a:rPr>
              <a:t>Period 14 - Year-End Procedures</a:t>
            </a:r>
          </a:p>
        </p:txBody>
      </p:sp>
      <p:pic>
        <p:nvPicPr>
          <p:cNvPr id="2" name="Picture 1"/>
          <p:cNvPicPr>
            <a:picLocks noChangeAspect="1"/>
          </p:cNvPicPr>
          <p:nvPr/>
        </p:nvPicPr>
        <p:blipFill>
          <a:blip r:embed="rId3"/>
          <a:stretch>
            <a:fillRect/>
          </a:stretch>
        </p:blipFill>
        <p:spPr>
          <a:xfrm>
            <a:off x="381000" y="1447800"/>
            <a:ext cx="8470600" cy="45907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79720" y="251460"/>
            <a:ext cx="3703638"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Tahoma" panose="020B0604030504040204" pitchFamily="34" charset="0"/>
              </a:rPr>
              <a:t>Period 14 </a:t>
            </a:r>
            <a:r>
              <a:rPr lang="en-US" b="1" kern="0" dirty="0" smtClean="0">
                <a:solidFill>
                  <a:schemeClr val="bg1"/>
                </a:solidFill>
                <a:latin typeface="Tahoma" panose="020B0604030504040204" pitchFamily="34" charset="0"/>
                <a:ea typeface="+mj-ea"/>
                <a:cs typeface="Tahoma" panose="020B0604030504040204" pitchFamily="34" charset="0"/>
              </a:rPr>
              <a:t>– Process Clearing/ Closing Entries</a:t>
            </a:r>
            <a:endParaRPr lang="en-US" b="1" kern="0" dirty="0">
              <a:solidFill>
                <a:schemeClr val="bg1"/>
              </a:solidFill>
              <a:latin typeface="Tahoma" panose="020B0604030504040204" pitchFamily="34" charset="0"/>
              <a:ea typeface="+mj-ea"/>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27915" y="2133600"/>
            <a:ext cx="8939885"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0" y="228600"/>
            <a:ext cx="3703638"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Tahoma" panose="020B0604030504040204" pitchFamily="34" charset="0"/>
              </a:rPr>
              <a:t>Period 14 - Year-End Procedures</a:t>
            </a:r>
          </a:p>
        </p:txBody>
      </p:sp>
      <p:pic>
        <p:nvPicPr>
          <p:cNvPr id="2" name="Picture 1"/>
          <p:cNvPicPr>
            <a:picLocks noChangeAspect="1"/>
          </p:cNvPicPr>
          <p:nvPr/>
        </p:nvPicPr>
        <p:blipFill>
          <a:blip r:embed="rId3"/>
          <a:stretch>
            <a:fillRect/>
          </a:stretch>
        </p:blipFill>
        <p:spPr>
          <a:xfrm>
            <a:off x="106362" y="1371600"/>
            <a:ext cx="8809038" cy="477420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0" y="228600"/>
            <a:ext cx="3703638"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Tahoma" panose="020B0604030504040204" pitchFamily="34" charset="0"/>
              </a:rPr>
              <a:t>Period 14 </a:t>
            </a:r>
            <a:r>
              <a:rPr lang="en-US" b="1" kern="0" dirty="0" smtClean="0">
                <a:solidFill>
                  <a:schemeClr val="bg1"/>
                </a:solidFill>
                <a:latin typeface="Tahoma" panose="020B0604030504040204" pitchFamily="34" charset="0"/>
                <a:ea typeface="+mj-ea"/>
                <a:cs typeface="Tahoma" panose="020B0604030504040204" pitchFamily="34" charset="0"/>
              </a:rPr>
              <a:t>– Working </a:t>
            </a:r>
          </a:p>
          <a:p>
            <a:pPr algn="r">
              <a:defRPr/>
            </a:pPr>
            <a:r>
              <a:rPr lang="en-US" b="1" kern="0" dirty="0" smtClean="0">
                <a:solidFill>
                  <a:schemeClr val="bg1"/>
                </a:solidFill>
                <a:latin typeface="Tahoma" panose="020B0604030504040204" pitchFamily="34" charset="0"/>
                <a:ea typeface="+mj-ea"/>
                <a:cs typeface="Tahoma" panose="020B0604030504040204" pitchFamily="34" charset="0"/>
              </a:rPr>
              <a:t>Trial Balance</a:t>
            </a:r>
            <a:endParaRPr lang="en-US" b="1" kern="0" dirty="0">
              <a:solidFill>
                <a:schemeClr val="bg1"/>
              </a:solidFill>
              <a:latin typeface="Tahoma" panose="020B0604030504040204" pitchFamily="34" charset="0"/>
              <a:ea typeface="+mj-ea"/>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78378" y="2133600"/>
            <a:ext cx="8959260" cy="29239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0" y="228600"/>
            <a:ext cx="3703638"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Tahoma" panose="020B0604030504040204" pitchFamily="34" charset="0"/>
              </a:rPr>
              <a:t>Period 14 - Year-End Procedures</a:t>
            </a:r>
          </a:p>
        </p:txBody>
      </p:sp>
      <p:pic>
        <p:nvPicPr>
          <p:cNvPr id="2" name="Picture 1"/>
          <p:cNvPicPr>
            <a:picLocks noChangeAspect="1"/>
          </p:cNvPicPr>
          <p:nvPr/>
        </p:nvPicPr>
        <p:blipFill>
          <a:blip r:embed="rId3"/>
          <a:stretch>
            <a:fillRect/>
          </a:stretch>
        </p:blipFill>
        <p:spPr>
          <a:xfrm>
            <a:off x="228599" y="1505219"/>
            <a:ext cx="8611199" cy="46669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0" y="228600"/>
            <a:ext cx="3703638"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Tahoma" panose="020B0604030504040204" pitchFamily="34" charset="0"/>
              </a:rPr>
              <a:t>Period 14 - Year-End Procedures</a:t>
            </a:r>
          </a:p>
        </p:txBody>
      </p:sp>
      <p:pic>
        <p:nvPicPr>
          <p:cNvPr id="2" name="Picture 1"/>
          <p:cNvPicPr>
            <a:picLocks noChangeAspect="1"/>
          </p:cNvPicPr>
          <p:nvPr/>
        </p:nvPicPr>
        <p:blipFill>
          <a:blip r:embed="rId3"/>
          <a:stretch>
            <a:fillRect/>
          </a:stretch>
        </p:blipFill>
        <p:spPr>
          <a:xfrm>
            <a:off x="228600" y="1371600"/>
            <a:ext cx="8611199" cy="46669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General Ledger Maintenance</a:t>
            </a:r>
            <a:endParaRPr lang="en-US" sz="3600" dirty="0"/>
          </a:p>
        </p:txBody>
      </p:sp>
      <p:sp>
        <p:nvSpPr>
          <p:cNvPr id="3" name="Content Placeholder 2"/>
          <p:cNvSpPr>
            <a:spLocks noGrp="1"/>
          </p:cNvSpPr>
          <p:nvPr>
            <p:ph idx="1"/>
          </p:nvPr>
        </p:nvSpPr>
        <p:spPr>
          <a:xfrm>
            <a:off x="0" y="3886200"/>
            <a:ext cx="9144000" cy="838199"/>
          </a:xfrm>
        </p:spPr>
        <p:txBody>
          <a:bodyPr/>
          <a:lstStyle/>
          <a:p>
            <a:pPr marL="0" indent="0" algn="ctr">
              <a:buNone/>
            </a:pPr>
            <a:r>
              <a:rPr lang="en-US" sz="2800" i="1" dirty="0" smtClean="0"/>
              <a:t>Re-Open a Closed Period/Year</a:t>
            </a:r>
            <a:endParaRPr lang="en-US" sz="2800" i="1" dirty="0"/>
          </a:p>
        </p:txBody>
      </p:sp>
    </p:spTree>
    <p:extLst>
      <p:ext uri="{BB962C8B-B14F-4D97-AF65-F5344CB8AC3E}">
        <p14:creationId xmlns:p14="http://schemas.microsoft.com/office/powerpoint/2010/main" val="244463725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9600" y="1222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1" i="1" dirty="0">
              <a:solidFill>
                <a:schemeClr val="tx2"/>
              </a:solidFill>
              <a:latin typeface="Tahoma" panose="020B0604030504040204" pitchFamily="34" charset="0"/>
            </a:endParaRPr>
          </a:p>
        </p:txBody>
      </p:sp>
      <p:sp>
        <p:nvSpPr>
          <p:cNvPr id="5123" name="Rectangle 13"/>
          <p:cNvSpPr>
            <a:spLocks noChangeArrowheads="1"/>
          </p:cNvSpPr>
          <p:nvPr/>
        </p:nvSpPr>
        <p:spPr bwMode="auto">
          <a:xfrm>
            <a:off x="6816019" y="312420"/>
            <a:ext cx="2173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Fiscal Year Setup</a:t>
            </a:r>
          </a:p>
        </p:txBody>
      </p:sp>
      <p:grpSp>
        <p:nvGrpSpPr>
          <p:cNvPr id="4" name="Group 3"/>
          <p:cNvGrpSpPr/>
          <p:nvPr/>
        </p:nvGrpSpPr>
        <p:grpSpPr>
          <a:xfrm>
            <a:off x="304800" y="914400"/>
            <a:ext cx="8564089" cy="5504115"/>
            <a:chOff x="304800" y="914400"/>
            <a:chExt cx="8564089" cy="5504115"/>
          </a:xfrm>
        </p:grpSpPr>
        <p:pic>
          <p:nvPicPr>
            <p:cNvPr id="2" name="Picture 1"/>
            <p:cNvPicPr>
              <a:picLocks noChangeAspect="1"/>
            </p:cNvPicPr>
            <p:nvPr/>
          </p:nvPicPr>
          <p:blipFill>
            <a:blip r:embed="rId3"/>
            <a:stretch>
              <a:fillRect/>
            </a:stretch>
          </p:blipFill>
          <p:spPr>
            <a:xfrm>
              <a:off x="304800" y="914400"/>
              <a:ext cx="8564089" cy="5275478"/>
            </a:xfrm>
            <a:prstGeom prst="rect">
              <a:avLst/>
            </a:prstGeom>
          </p:spPr>
        </p:pic>
        <p:pic>
          <p:nvPicPr>
            <p:cNvPr id="6" name="Picture 5"/>
            <p:cNvPicPr>
              <a:picLocks noChangeAspect="1"/>
            </p:cNvPicPr>
            <p:nvPr/>
          </p:nvPicPr>
          <p:blipFill rotWithShape="1">
            <a:blip r:embed="rId4"/>
            <a:srcRect l="15010" t="14704" r="11032" b="6847"/>
            <a:stretch/>
          </p:blipFill>
          <p:spPr>
            <a:xfrm>
              <a:off x="2895600" y="1998915"/>
              <a:ext cx="5410200" cy="4419600"/>
            </a:xfrm>
            <a:prstGeom prst="rect">
              <a:avLst/>
            </a:prstGeom>
          </p:spPr>
        </p:pic>
        <p:sp>
          <p:nvSpPr>
            <p:cNvPr id="3" name="Rectangle 2"/>
            <p:cNvSpPr/>
            <p:nvPr/>
          </p:nvSpPr>
          <p:spPr>
            <a:xfrm>
              <a:off x="4852736" y="2855496"/>
              <a:ext cx="1066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ChangeArrowheads="1"/>
          </p:cNvSpPr>
          <p:nvPr/>
        </p:nvSpPr>
        <p:spPr bwMode="auto">
          <a:xfrm>
            <a:off x="6326047" y="304800"/>
            <a:ext cx="26324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cs typeface="Tahoma" panose="020B0604030504040204" pitchFamily="34" charset="0"/>
              </a:rPr>
              <a:t>Re-Open Closed Year</a:t>
            </a:r>
          </a:p>
        </p:txBody>
      </p:sp>
      <p:pic>
        <p:nvPicPr>
          <p:cNvPr id="2" name="Picture 1"/>
          <p:cNvPicPr>
            <a:picLocks noChangeAspect="1"/>
          </p:cNvPicPr>
          <p:nvPr/>
        </p:nvPicPr>
        <p:blipFill>
          <a:blip r:embed="rId3"/>
          <a:stretch>
            <a:fillRect/>
          </a:stretch>
        </p:blipFill>
        <p:spPr>
          <a:xfrm>
            <a:off x="80548" y="646815"/>
            <a:ext cx="6771428" cy="608571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062525" y="5007801"/>
            <a:ext cx="4776675" cy="15834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5991019" y="247650"/>
            <a:ext cx="29674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cs typeface="Tahoma" panose="020B0604030504040204" pitchFamily="34" charset="0"/>
              </a:rPr>
              <a:t>Re-Open </a:t>
            </a:r>
            <a:r>
              <a:rPr lang="en-US" altLang="en-US" sz="1800" b="1" dirty="0" smtClean="0">
                <a:solidFill>
                  <a:schemeClr val="bg1"/>
                </a:solidFill>
                <a:latin typeface="Tahoma" panose="020B0604030504040204" pitchFamily="34" charset="0"/>
                <a:cs typeface="Tahoma" panose="020B0604030504040204" pitchFamily="34" charset="0"/>
              </a:rPr>
              <a:t>Closed Periods</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752600" y="637110"/>
            <a:ext cx="4876800" cy="60753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lstStyle/>
          <a:p>
            <a:r>
              <a:rPr lang="en-US" sz="3600" dirty="0" smtClean="0"/>
              <a:t>Tax Form Processing Options</a:t>
            </a:r>
            <a:endParaRPr lang="en-US" sz="3600" dirty="0"/>
          </a:p>
        </p:txBody>
      </p:sp>
      <p:sp>
        <p:nvSpPr>
          <p:cNvPr id="3" name="Content Placeholder 2"/>
          <p:cNvSpPr>
            <a:spLocks noGrp="1"/>
          </p:cNvSpPr>
          <p:nvPr>
            <p:ph idx="1"/>
          </p:nvPr>
        </p:nvSpPr>
        <p:spPr>
          <a:xfrm>
            <a:off x="2209800" y="2590800"/>
            <a:ext cx="4724400" cy="2697163"/>
          </a:xfrm>
        </p:spPr>
        <p:style>
          <a:lnRef idx="1">
            <a:schemeClr val="dk1"/>
          </a:lnRef>
          <a:fillRef idx="2">
            <a:schemeClr val="dk1"/>
          </a:fillRef>
          <a:effectRef idx="1">
            <a:schemeClr val="dk1"/>
          </a:effectRef>
          <a:fontRef idx="minor">
            <a:schemeClr val="dk1"/>
          </a:fontRef>
        </p:style>
        <p:txBody>
          <a:bodyPr/>
          <a:lstStyle/>
          <a:p>
            <a:pPr>
              <a:buFont typeface="Wingdings" panose="05000000000000000000" pitchFamily="2" charset="2"/>
              <a:buChar char="ü"/>
            </a:pPr>
            <a:r>
              <a:rPr lang="en-US" sz="2800" i="1" dirty="0" smtClean="0"/>
              <a:t>Complete Service</a:t>
            </a:r>
          </a:p>
          <a:p>
            <a:pPr>
              <a:buFont typeface="Wingdings" panose="05000000000000000000" pitchFamily="2" charset="2"/>
              <a:buChar char="ü"/>
            </a:pPr>
            <a:endParaRPr lang="en-US" sz="2800" i="1" dirty="0" smtClean="0"/>
          </a:p>
          <a:p>
            <a:pPr>
              <a:buFont typeface="Wingdings" panose="05000000000000000000" pitchFamily="2" charset="2"/>
              <a:buChar char="ü"/>
            </a:pPr>
            <a:r>
              <a:rPr lang="en-US" sz="2800" i="1" dirty="0" smtClean="0"/>
              <a:t>MACC Complete Service</a:t>
            </a:r>
          </a:p>
          <a:p>
            <a:pPr>
              <a:buFont typeface="Wingdings" panose="05000000000000000000" pitchFamily="2" charset="2"/>
              <a:buChar char="ü"/>
            </a:pPr>
            <a:endParaRPr lang="en-US" sz="2800" i="1" dirty="0" smtClean="0"/>
          </a:p>
          <a:p>
            <a:pPr>
              <a:buFont typeface="Wingdings" panose="05000000000000000000" pitchFamily="2" charset="2"/>
              <a:buChar char="ü"/>
            </a:pPr>
            <a:r>
              <a:rPr lang="en-US" sz="2800" i="1" dirty="0" smtClean="0"/>
              <a:t>Self Printing &amp; Filing</a:t>
            </a:r>
            <a:endParaRPr lang="en-US" sz="2800" i="1" dirty="0"/>
          </a:p>
        </p:txBody>
      </p:sp>
    </p:spTree>
    <p:extLst>
      <p:ext uri="{BB962C8B-B14F-4D97-AF65-F5344CB8AC3E}">
        <p14:creationId xmlns:p14="http://schemas.microsoft.com/office/powerpoint/2010/main" val="368677547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5650" y="284800"/>
            <a:ext cx="6224349" cy="6420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49825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143000"/>
          </a:xfrm>
        </p:spPr>
        <p:txBody>
          <a:bodyPr/>
          <a:lstStyle/>
          <a:p>
            <a:r>
              <a:rPr lang="en-US" sz="3600" dirty="0" smtClean="0"/>
              <a:t>Tax Forms and eFiling</a:t>
            </a:r>
            <a:endParaRPr lang="en-US" sz="36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1666800" cy="1984287"/>
          </a:xfrm>
          <a:prstGeom prst="rect">
            <a:avLst/>
          </a:prstGeom>
          <a:ln/>
          <a:extLst/>
        </p:spPr>
        <p:style>
          <a:lnRef idx="1">
            <a:schemeClr val="dk1"/>
          </a:lnRef>
          <a:fillRef idx="2">
            <a:schemeClr val="dk1"/>
          </a:fillRef>
          <a:effectRef idx="1">
            <a:schemeClr val="dk1"/>
          </a:effectRef>
          <a:fontRef idx="minor">
            <a:schemeClr val="dk1"/>
          </a:fontRef>
        </p:style>
      </p:pic>
      <p:pic>
        <p:nvPicPr>
          <p:cNvPr id="3" name="Picture 2"/>
          <p:cNvPicPr>
            <a:picLocks noChangeAspect="1"/>
          </p:cNvPicPr>
          <p:nvPr/>
        </p:nvPicPr>
        <p:blipFill>
          <a:blip r:embed="rId4"/>
          <a:stretch>
            <a:fillRect/>
          </a:stretch>
        </p:blipFill>
        <p:spPr>
          <a:xfrm>
            <a:off x="2286000" y="2266295"/>
            <a:ext cx="6580952" cy="3982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02504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r>
              <a:rPr lang="en-US" sz="3600" dirty="0" smtClean="0"/>
              <a:t>Tax Forms and eFiling</a:t>
            </a:r>
            <a:endParaRPr lang="en-US" sz="3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4210941" cy="1552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733800"/>
            <a:ext cx="5029200" cy="2995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398848"/>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638800"/>
            <a:ext cx="7924800"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W-2/1099s are eFiled to the appropriate State &amp; Federal Agencies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and printed and mailed </a:t>
            </a:r>
            <a:r>
              <a:rPr kumimoji="0" lang="en-US" sz="2000" b="0" i="0" u="sng" strike="noStrike" kern="1200" cap="none" spc="0" normalizeH="0" baseline="0" noProof="0" dirty="0">
                <a:ln>
                  <a:noFill/>
                </a:ln>
                <a:solidFill>
                  <a:srgbClr val="000000"/>
                </a:solidFill>
                <a:effectLst/>
                <a:uLnTx/>
                <a:uFillTx/>
                <a:latin typeface="Tahoma" panose="020B0604030504040204" pitchFamily="34" charset="0"/>
                <a:ea typeface="+mn-ea"/>
                <a:cs typeface="+mn-cs"/>
              </a:rPr>
              <a:t>directly</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to your employees or recipients.</a:t>
            </a:r>
          </a:p>
        </p:txBody>
      </p:sp>
      <p:sp>
        <p:nvSpPr>
          <p:cNvPr id="7" name="TextBox 6"/>
          <p:cNvSpPr txBox="1"/>
          <p:nvPr/>
        </p:nvSpPr>
        <p:spPr>
          <a:xfrm>
            <a:off x="5715000" y="2438400"/>
            <a:ext cx="3352800"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Tahoma" panose="020B0604030504040204" pitchFamily="34" charset="0"/>
                <a:ea typeface="+mn-ea"/>
                <a:cs typeface="+mn-cs"/>
              </a:rPr>
              <a:t>Complete eFile Service Includes: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Recipient Forms Printed &amp; Mailed </a:t>
            </a:r>
            <a:r>
              <a:rPr kumimoji="0" lang="en-US" sz="1200" b="0" i="1" u="none" strike="noStrike" kern="1200" cap="none" spc="0" normalizeH="0" baseline="0" noProof="0" dirty="0" smtClean="0">
                <a:ln>
                  <a:noFill/>
                </a:ln>
                <a:solidFill>
                  <a:srgbClr val="000000"/>
                </a:solidFill>
                <a:effectLst/>
                <a:uLnTx/>
                <a:uFillTx/>
                <a:latin typeface="Tahoma" panose="020B0604030504040204" pitchFamily="34" charset="0"/>
                <a:ea typeface="+mn-ea"/>
                <a:cs typeface="+mn-cs"/>
              </a:rPr>
              <a:t>(</a:t>
            </a:r>
            <a:r>
              <a:rPr kumimoji="0" lang="en-US" sz="1200" b="0" i="1" u="none" strike="noStrike" kern="1200" cap="none" spc="0" normalizeH="0" baseline="0" noProof="0" dirty="0">
                <a:ln>
                  <a:noFill/>
                </a:ln>
                <a:solidFill>
                  <a:srgbClr val="000000"/>
                </a:solidFill>
                <a:effectLst/>
                <a:uLnTx/>
                <a:uFillTx/>
                <a:latin typeface="Tahoma" panose="020B0604030504040204" pitchFamily="34" charset="0"/>
                <a:ea typeface="+mn-ea"/>
                <a:cs typeface="+mn-cs"/>
              </a:rPr>
              <a:t>Postage Included)</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Federal Forms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State Forms or reconciliation </a:t>
            </a:r>
            <a:r>
              <a:rPr kumimoji="0" lang="en-US" sz="20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mn-cs"/>
              </a:rPr>
              <a:t>form</a:t>
            </a: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5486400" cy="4102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3"/>
          <p:cNvSpPr>
            <a:spLocks noChangeArrowheads="1"/>
          </p:cNvSpPr>
          <p:nvPr/>
        </p:nvSpPr>
        <p:spPr bwMode="auto">
          <a:xfrm>
            <a:off x="6539954" y="1407587"/>
            <a:ext cx="2604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Tahoma" panose="020B0604030504040204" pitchFamily="34" charset="0"/>
              </a:rPr>
              <a:t>Aatrix Complete Service</a:t>
            </a:r>
          </a:p>
        </p:txBody>
      </p:sp>
    </p:spTree>
    <p:extLst>
      <p:ext uri="{BB962C8B-B14F-4D97-AF65-F5344CB8AC3E}">
        <p14:creationId xmlns:p14="http://schemas.microsoft.com/office/powerpoint/2010/main" val="101283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01775"/>
            <a:ext cx="9144000" cy="708025"/>
          </a:xfrm>
          <a:prstGeom prst="rect">
            <a:avLst/>
          </a:prstGeom>
          <a:noFill/>
        </p:spPr>
        <p:txBody>
          <a:bodyPr>
            <a:spAutoFit/>
          </a:bodyPr>
          <a:lstStyle/>
          <a:p>
            <a:pPr algn="ctr">
              <a:defRPr/>
            </a:pPr>
            <a:r>
              <a:rPr lang="en-US" sz="4000" dirty="0">
                <a:latin typeface="Tahoma" panose="020B0604030504040204" pitchFamily="34" charset="0"/>
              </a:rPr>
              <a:t>MACC Complete Service</a:t>
            </a:r>
          </a:p>
        </p:txBody>
      </p:sp>
      <p:sp>
        <p:nvSpPr>
          <p:cNvPr id="9" name="TextBox 8"/>
          <p:cNvSpPr txBox="1"/>
          <p:nvPr/>
        </p:nvSpPr>
        <p:spPr>
          <a:xfrm>
            <a:off x="0" y="2263775"/>
            <a:ext cx="9144000" cy="708025"/>
          </a:xfrm>
          <a:prstGeom prst="rect">
            <a:avLst/>
          </a:prstGeom>
          <a:noFill/>
        </p:spPr>
        <p:txBody>
          <a:bodyPr>
            <a:spAutoFit/>
          </a:bodyPr>
          <a:lstStyle/>
          <a:p>
            <a:pPr algn="ctr">
              <a:defRPr/>
            </a:pPr>
            <a:r>
              <a:rPr lang="en-US" sz="2000" dirty="0">
                <a:latin typeface="Tahoma" panose="020B0604030504040204" pitchFamily="34" charset="0"/>
              </a:rPr>
              <a:t>W-2/1099s are eFiled to the appropriate State &amp; Federal Agencies </a:t>
            </a:r>
          </a:p>
          <a:p>
            <a:pPr algn="ctr">
              <a:defRPr/>
            </a:pPr>
            <a:r>
              <a:rPr lang="en-US" sz="2000" dirty="0">
                <a:latin typeface="Tahoma" panose="020B0604030504040204" pitchFamily="34" charset="0"/>
              </a:rPr>
              <a:t>and printed and mailed directly to your employees or recipients.</a:t>
            </a:r>
          </a:p>
        </p:txBody>
      </p:sp>
      <p:sp>
        <p:nvSpPr>
          <p:cNvPr id="10" name="TextBox 9"/>
          <p:cNvSpPr txBox="1"/>
          <p:nvPr/>
        </p:nvSpPr>
        <p:spPr>
          <a:xfrm>
            <a:off x="762000" y="3200400"/>
            <a:ext cx="7772400" cy="243143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en-US" sz="2800" dirty="0">
                <a:solidFill>
                  <a:schemeClr val="bg1">
                    <a:lumMod val="50000"/>
                  </a:schemeClr>
                </a:solidFill>
                <a:latin typeface="Tahoma" panose="020B0604030504040204" pitchFamily="34" charset="0"/>
              </a:rPr>
              <a:t>MACC Complete Service Includes:</a:t>
            </a:r>
          </a:p>
          <a:p>
            <a:pPr marL="2171700" lvl="4" indent="-342900">
              <a:buFont typeface="Wingdings" panose="05000000000000000000" pitchFamily="2" charset="2"/>
              <a:buChar char="ü"/>
              <a:defRPr/>
            </a:pPr>
            <a:r>
              <a:rPr lang="en-US" sz="2800" dirty="0">
                <a:latin typeface="Tahoma" panose="020B0604030504040204" pitchFamily="34" charset="0"/>
              </a:rPr>
              <a:t>Recipient Forms Printed &amp; Mailed </a:t>
            </a:r>
          </a:p>
          <a:p>
            <a:pPr>
              <a:defRPr/>
            </a:pPr>
            <a:r>
              <a:rPr lang="en-US" sz="1200" i="1" dirty="0">
                <a:latin typeface="Tahoma" panose="020B0604030504040204" pitchFamily="34" charset="0"/>
              </a:rPr>
              <a:t>				(Postage Included)</a:t>
            </a:r>
          </a:p>
          <a:p>
            <a:pPr marL="2171700" lvl="4" indent="-342900">
              <a:buFont typeface="Wingdings" panose="05000000000000000000" pitchFamily="2" charset="2"/>
              <a:buChar char="ü"/>
              <a:defRPr/>
            </a:pPr>
            <a:r>
              <a:rPr lang="en-US" sz="2800" dirty="0">
                <a:latin typeface="Tahoma" panose="020B0604030504040204" pitchFamily="34" charset="0"/>
              </a:rPr>
              <a:t>Federal Forms</a:t>
            </a:r>
          </a:p>
          <a:p>
            <a:pPr marL="2171700" lvl="4" indent="-342900">
              <a:buFont typeface="Wingdings" panose="05000000000000000000" pitchFamily="2" charset="2"/>
              <a:buChar char="ü"/>
              <a:defRPr/>
            </a:pPr>
            <a:r>
              <a:rPr lang="en-US" sz="2800" dirty="0">
                <a:latin typeface="Tahoma" panose="020B0604030504040204" pitchFamily="34" charset="0"/>
              </a:rPr>
              <a:t>State Forms or reconciliation form</a:t>
            </a:r>
          </a:p>
          <a:p>
            <a:pPr marL="2171700" lvl="4" indent="-342900">
              <a:buFont typeface="Wingdings" panose="05000000000000000000" pitchFamily="2" charset="2"/>
              <a:buChar char="ü"/>
              <a:defRPr/>
            </a:pPr>
            <a:r>
              <a:rPr lang="en-US" sz="2800" dirty="0">
                <a:latin typeface="Tahoma" panose="020B0604030504040204" pitchFamily="34" charset="0"/>
              </a:rPr>
              <a:t>Payer Forms </a:t>
            </a:r>
          </a:p>
        </p:txBody>
      </p:sp>
    </p:spTree>
    <p:extLst>
      <p:ext uri="{BB962C8B-B14F-4D97-AF65-F5344CB8AC3E}">
        <p14:creationId xmlns:p14="http://schemas.microsoft.com/office/powerpoint/2010/main" val="364445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5334000"/>
            <a:ext cx="8458200" cy="954107"/>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You process your 1099s and/or W2s through Accounting Master </a:t>
            </a:r>
            <a:r>
              <a:rPr kumimoji="0" 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with </a:t>
            </a:r>
            <a:r>
              <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Aatrix Interface</a:t>
            </a:r>
            <a:r>
              <a:rPr kumimoji="0" 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254827" y="2819400"/>
            <a:ext cx="3276600" cy="163121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You Print, Mail, &amp; File Your Own </a:t>
            </a:r>
            <a:r>
              <a:rPr kumimoji="0" lang="en-US" sz="20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mn-cs"/>
              </a:rPr>
              <a:t>Forms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mn-cs"/>
              </a:rPr>
              <a:t>Order Forms through MACC or Purchase Locally</a:t>
            </a: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800599" cy="3609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3"/>
          <p:cNvSpPr>
            <a:spLocks noChangeArrowheads="1"/>
          </p:cNvSpPr>
          <p:nvPr/>
        </p:nvSpPr>
        <p:spPr bwMode="auto">
          <a:xfrm>
            <a:off x="6553201" y="13716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mn-ea"/>
                <a:cs typeface="Tahoma" panose="020B0604030504040204" pitchFamily="34" charset="0"/>
              </a:rPr>
              <a:t>Self-Printing &amp; Filing</a:t>
            </a:r>
            <a:endParaRPr kumimoji="0" lang="en-US" alt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endParaRPr>
          </a:p>
        </p:txBody>
      </p:sp>
    </p:spTree>
    <p:extLst>
      <p:ext uri="{BB962C8B-B14F-4D97-AF65-F5344CB8AC3E}">
        <p14:creationId xmlns:p14="http://schemas.microsoft.com/office/powerpoint/2010/main" val="66741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Affordable Care Act</a:t>
            </a:r>
            <a:endParaRPr lang="en-US" sz="3600" dirty="0"/>
          </a:p>
        </p:txBody>
      </p:sp>
      <p:sp>
        <p:nvSpPr>
          <p:cNvPr id="3" name="Content Placeholder 2"/>
          <p:cNvSpPr>
            <a:spLocks noGrp="1"/>
          </p:cNvSpPr>
          <p:nvPr>
            <p:ph idx="1"/>
          </p:nvPr>
        </p:nvSpPr>
        <p:spPr>
          <a:xfrm>
            <a:off x="0" y="3886200"/>
            <a:ext cx="9144000" cy="838199"/>
          </a:xfrm>
        </p:spPr>
        <p:txBody>
          <a:bodyPr/>
          <a:lstStyle/>
          <a:p>
            <a:pPr marL="0" indent="0" algn="ctr">
              <a:buNone/>
            </a:pPr>
            <a:r>
              <a:rPr lang="en-US" sz="2800" dirty="0"/>
              <a:t>1094/1095-C or 1094/1095-B</a:t>
            </a:r>
            <a:endParaRPr lang="en-US" sz="2800" i="1" dirty="0"/>
          </a:p>
        </p:txBody>
      </p:sp>
    </p:spTree>
    <p:extLst>
      <p:ext uri="{BB962C8B-B14F-4D97-AF65-F5344CB8AC3E}">
        <p14:creationId xmlns:p14="http://schemas.microsoft.com/office/powerpoint/2010/main" val="65222087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6816019" y="312420"/>
            <a:ext cx="2173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a:solidFill>
                  <a:schemeClr val="bg1"/>
                </a:solidFill>
                <a:latin typeface="Tahoma" panose="020B0604030504040204" pitchFamily="34" charset="0"/>
              </a:rPr>
              <a:t>Fiscal Year Setup</a:t>
            </a:r>
          </a:p>
        </p:txBody>
      </p:sp>
      <p:pic>
        <p:nvPicPr>
          <p:cNvPr id="2" name="Picture 1"/>
          <p:cNvPicPr>
            <a:picLocks noChangeAspect="1"/>
          </p:cNvPicPr>
          <p:nvPr/>
        </p:nvPicPr>
        <p:blipFill>
          <a:blip r:embed="rId3"/>
          <a:stretch>
            <a:fillRect/>
          </a:stretch>
        </p:blipFill>
        <p:spPr>
          <a:xfrm>
            <a:off x="304800" y="1219200"/>
            <a:ext cx="8495238" cy="52190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7134303" y="304800"/>
            <a:ext cx="1994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Affordable Care</a:t>
            </a:r>
          </a:p>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Act  </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60658" y="643285"/>
            <a:ext cx="6006580" cy="5986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287466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7134303" y="304800"/>
            <a:ext cx="1994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Affordable Care</a:t>
            </a:r>
          </a:p>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Act  </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52400" y="1143000"/>
            <a:ext cx="8800000" cy="5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09898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7134303" y="304800"/>
            <a:ext cx="1994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Affordable Care</a:t>
            </a:r>
          </a:p>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Act  </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140970" y="1219867"/>
            <a:ext cx="8800000" cy="5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002390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5877549" y="304800"/>
            <a:ext cx="3251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ACA – Covered Individuals</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152400" y="1066800"/>
            <a:ext cx="8800000" cy="5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297963"/>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5877549" y="304800"/>
            <a:ext cx="3251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ACA – Covered Individuals</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76200" y="898904"/>
            <a:ext cx="8952400" cy="5425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661754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ChangeArrowheads="1"/>
          </p:cNvSpPr>
          <p:nvPr/>
        </p:nvSpPr>
        <p:spPr bwMode="auto">
          <a:xfrm>
            <a:off x="7134303" y="270510"/>
            <a:ext cx="1994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Affordable Care</a:t>
            </a:r>
          </a:p>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Act  </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172000" y="991267"/>
            <a:ext cx="8800000" cy="5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1608636"/>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ChangeArrowheads="1"/>
          </p:cNvSpPr>
          <p:nvPr/>
        </p:nvSpPr>
        <p:spPr bwMode="auto">
          <a:xfrm>
            <a:off x="7010400" y="228600"/>
            <a:ext cx="2118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ACA – Coverage</a:t>
            </a:r>
          </a:p>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Options</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52400" y="1143000"/>
            <a:ext cx="8800000" cy="5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9821092"/>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ChangeArrowheads="1"/>
          </p:cNvSpPr>
          <p:nvPr/>
        </p:nvSpPr>
        <p:spPr bwMode="auto">
          <a:xfrm>
            <a:off x="6781800" y="80010"/>
            <a:ext cx="2346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1094/1095 Additional Options</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71600" y="1600200"/>
            <a:ext cx="6787293" cy="4347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6385408"/>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6781800" y="80010"/>
            <a:ext cx="2346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eFile 1094/1095 </a:t>
            </a:r>
          </a:p>
          <a:p>
            <a:pPr algn="r" eaLnBrk="1" hangingPunct="1">
              <a:spcBef>
                <a:spcPct val="0"/>
              </a:spcBef>
              <a:buFontTx/>
              <a:buNone/>
            </a:pPr>
            <a:r>
              <a:rPr lang="en-US" altLang="en-US" sz="1800" b="1" dirty="0" smtClean="0">
                <a:solidFill>
                  <a:schemeClr val="bg1"/>
                </a:solidFill>
                <a:latin typeface="Tahoma" panose="020B0604030504040204" pitchFamily="34" charset="0"/>
                <a:cs typeface="Tahoma" panose="020B0604030504040204" pitchFamily="34" charset="0"/>
              </a:rPr>
              <a:t>Options</a:t>
            </a:r>
            <a:endParaRPr lang="en-US" altLang="en-US" sz="1800" b="1" dirty="0">
              <a:solidFill>
                <a:schemeClr val="bg1"/>
              </a:solidFill>
              <a:latin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stretch>
            <a:fillRect/>
          </a:stretch>
        </p:blipFill>
        <p:spPr>
          <a:xfrm>
            <a:off x="1066800" y="1676400"/>
            <a:ext cx="7190552" cy="435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47479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lstStyle/>
          <a:p>
            <a:r>
              <a:rPr lang="en-US" sz="3600" dirty="0" smtClean="0"/>
              <a:t>Payroll Maintenance</a:t>
            </a:r>
            <a:endParaRPr lang="en-US" sz="3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90800"/>
            <a:ext cx="68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762000" y="3724870"/>
            <a:ext cx="2362200" cy="923330"/>
          </a:xfrm>
          <a:prstGeom prst="rect">
            <a:avLst/>
          </a:prstGeom>
          <a:noFill/>
          <a:ln>
            <a:noFill/>
          </a:ln>
        </p:spPr>
        <p:txBody>
          <a:bodyPr wrap="square" rtlCol="0">
            <a:spAutoFit/>
          </a:bodyPr>
          <a:lstStyle/>
          <a:p>
            <a:pPr marL="285750" indent="-285750" eaLnBrk="1" hangingPunct="1">
              <a:buFont typeface="Wingdings" panose="05000000000000000000" pitchFamily="2" charset="2"/>
              <a:buChar char="ü"/>
            </a:pPr>
            <a:r>
              <a:rPr lang="en-US" dirty="0" smtClean="0">
                <a:latin typeface="Tahoma" panose="020B0604030504040204" pitchFamily="34" charset="0"/>
              </a:rPr>
              <a:t>Labor Year Setup</a:t>
            </a:r>
          </a:p>
          <a:p>
            <a:pPr marL="285750" indent="-285750" eaLnBrk="1" hangingPunct="1">
              <a:buFont typeface="Wingdings" panose="05000000000000000000" pitchFamily="2" charset="2"/>
              <a:buChar char="ü"/>
            </a:pPr>
            <a:r>
              <a:rPr lang="en-US" dirty="0" smtClean="0">
                <a:latin typeface="Tahoma" panose="020B0604030504040204" pitchFamily="34" charset="0"/>
              </a:rPr>
              <a:t>Tax Year Setup</a:t>
            </a:r>
          </a:p>
          <a:p>
            <a:pPr marL="285750" indent="-285750" eaLnBrk="1" hangingPunct="1">
              <a:buFont typeface="Wingdings" panose="05000000000000000000" pitchFamily="2" charset="2"/>
              <a:buChar char="ü"/>
            </a:pPr>
            <a:endParaRPr lang="en-US" dirty="0" smtClean="0">
              <a:latin typeface="Tahoma" panose="020B0604030504040204" pitchFamily="34" charset="0"/>
            </a:endParaRPr>
          </a:p>
        </p:txBody>
      </p:sp>
      <p:sp>
        <p:nvSpPr>
          <p:cNvPr id="5" name="TextBox 4"/>
          <p:cNvSpPr txBox="1"/>
          <p:nvPr/>
        </p:nvSpPr>
        <p:spPr bwMode="auto">
          <a:xfrm>
            <a:off x="4343400" y="3704272"/>
            <a:ext cx="4648200" cy="1477328"/>
          </a:xfrm>
          <a:prstGeom prst="rect">
            <a:avLst/>
          </a:prstGeom>
          <a:noFill/>
          <a:ln>
            <a:noFill/>
          </a:ln>
        </p:spPr>
        <p:txBody>
          <a:bodyPr wrap="square" rtlCol="0">
            <a:spAutoFit/>
          </a:bodyPr>
          <a:lstStyle/>
          <a:p>
            <a:pPr marL="285750" indent="-285750" eaLnBrk="1" hangingPunct="1">
              <a:buFont typeface="Wingdings" panose="05000000000000000000" pitchFamily="2" charset="2"/>
              <a:buChar char="ü"/>
            </a:pPr>
            <a:r>
              <a:rPr lang="en-US" dirty="0" smtClean="0">
                <a:latin typeface="Tahoma" panose="020B0604030504040204" pitchFamily="34" charset="0"/>
              </a:rPr>
              <a:t>Benefit Resets</a:t>
            </a:r>
          </a:p>
          <a:p>
            <a:pPr marL="742950" lvl="1" indent="-285750">
              <a:buFont typeface="Courier New" panose="02070309020205020404" pitchFamily="49" charset="0"/>
              <a:buChar char="o"/>
            </a:pPr>
            <a:r>
              <a:rPr lang="en-US" dirty="0" smtClean="0">
                <a:latin typeface="Tahoma" panose="020B0604030504040204" pitchFamily="34" charset="0"/>
              </a:rPr>
              <a:t>Benefit Accrual Year Close</a:t>
            </a:r>
          </a:p>
          <a:p>
            <a:pPr lvl="1"/>
            <a:r>
              <a:rPr lang="en-US" dirty="0">
                <a:latin typeface="Tahoma" panose="020B0604030504040204" pitchFamily="34" charset="0"/>
              </a:rPr>
              <a:t>	</a:t>
            </a:r>
            <a:r>
              <a:rPr lang="en-US" dirty="0" smtClean="0">
                <a:latin typeface="Tahoma" panose="020B0604030504040204" pitchFamily="34" charset="0"/>
              </a:rPr>
              <a:t>(Auto Accrue/Automated Reset)</a:t>
            </a:r>
          </a:p>
          <a:p>
            <a:pPr marL="742950" lvl="1" indent="-285750">
              <a:buFont typeface="Courier New" panose="02070309020205020404" pitchFamily="49" charset="0"/>
              <a:buChar char="o"/>
            </a:pPr>
            <a:r>
              <a:rPr lang="en-US" dirty="0" smtClean="0">
                <a:latin typeface="Tahoma" panose="020B0604030504040204" pitchFamily="34" charset="0"/>
              </a:rPr>
              <a:t>Benefit Maintenance </a:t>
            </a:r>
          </a:p>
          <a:p>
            <a:pPr lvl="2"/>
            <a:r>
              <a:rPr lang="en-US" dirty="0" smtClean="0">
                <a:latin typeface="Tahoma" panose="020B0604030504040204" pitchFamily="34" charset="0"/>
              </a:rPr>
              <a:t>(Manual Reset)</a:t>
            </a:r>
            <a:endParaRPr lang="en-US" dirty="0">
              <a:latin typeface="Tahoma" panose="020B0604030504040204" pitchFamily="34" charset="0"/>
            </a:endParaRPr>
          </a:p>
        </p:txBody>
      </p:sp>
      <p:sp>
        <p:nvSpPr>
          <p:cNvPr id="6" name="TextBox 5"/>
          <p:cNvSpPr txBox="1"/>
          <p:nvPr/>
        </p:nvSpPr>
        <p:spPr bwMode="auto">
          <a:xfrm>
            <a:off x="4343400" y="5124271"/>
            <a:ext cx="4648200" cy="1200329"/>
          </a:xfrm>
          <a:prstGeom prst="rect">
            <a:avLst/>
          </a:prstGeom>
          <a:noFill/>
          <a:ln>
            <a:noFill/>
          </a:ln>
        </p:spPr>
        <p:txBody>
          <a:bodyPr wrap="square" rtlCol="0">
            <a:spAutoFit/>
          </a:bodyPr>
          <a:lstStyle/>
          <a:p>
            <a:pPr marL="285750" indent="-285750" eaLnBrk="1" hangingPunct="1">
              <a:buFont typeface="Wingdings" panose="05000000000000000000" pitchFamily="2" charset="2"/>
              <a:buChar char="ü"/>
            </a:pPr>
            <a:r>
              <a:rPr lang="en-US" dirty="0" smtClean="0">
                <a:latin typeface="Tahoma" panose="020B0604030504040204" pitchFamily="34" charset="0"/>
              </a:rPr>
              <a:t>Tax Table Updates</a:t>
            </a:r>
          </a:p>
          <a:p>
            <a:pPr marL="742950" lvl="1" indent="-285750">
              <a:buFont typeface="Courier New" panose="02070309020205020404" pitchFamily="49" charset="0"/>
              <a:buChar char="o"/>
            </a:pPr>
            <a:r>
              <a:rPr lang="en-US" dirty="0" smtClean="0">
                <a:latin typeface="Tahoma" panose="020B0604030504040204" pitchFamily="34" charset="0"/>
              </a:rPr>
              <a:t>Federal Tax Tables</a:t>
            </a:r>
          </a:p>
          <a:p>
            <a:pPr marL="742950" lvl="1" indent="-285750">
              <a:buFont typeface="Courier New" panose="02070309020205020404" pitchFamily="49" charset="0"/>
              <a:buChar char="o"/>
            </a:pPr>
            <a:r>
              <a:rPr lang="en-US" dirty="0" smtClean="0">
                <a:latin typeface="Tahoma" panose="020B0604030504040204" pitchFamily="34" charset="0"/>
              </a:rPr>
              <a:t>State Tax Tables</a:t>
            </a:r>
          </a:p>
          <a:p>
            <a:pPr marL="742950" lvl="1" indent="-285750">
              <a:buFont typeface="Courier New" panose="02070309020205020404" pitchFamily="49" charset="0"/>
              <a:buChar char="o"/>
            </a:pPr>
            <a:r>
              <a:rPr lang="en-US" dirty="0" smtClean="0">
                <a:latin typeface="Tahoma" panose="020B0604030504040204" pitchFamily="34" charset="0"/>
              </a:rPr>
              <a:t>Local Tax Tables</a:t>
            </a:r>
          </a:p>
        </p:txBody>
      </p:sp>
      <p:sp>
        <p:nvSpPr>
          <p:cNvPr id="7" name="TextBox 6"/>
          <p:cNvSpPr txBox="1"/>
          <p:nvPr/>
        </p:nvSpPr>
        <p:spPr bwMode="auto">
          <a:xfrm>
            <a:off x="457200" y="3352800"/>
            <a:ext cx="3276600" cy="369332"/>
          </a:xfrm>
          <a:prstGeom prst="rect">
            <a:avLst/>
          </a:prstGeom>
          <a:noFill/>
          <a:ln>
            <a:noFill/>
          </a:ln>
        </p:spPr>
        <p:txBody>
          <a:bodyPr wrap="square" rtlCol="0">
            <a:spAutoFit/>
          </a:bodyPr>
          <a:lstStyle/>
          <a:p>
            <a:pPr marL="0" indent="0" eaLnBrk="1" hangingPunct="1"/>
            <a:r>
              <a:rPr lang="en-US" i="1" dirty="0" smtClean="0">
                <a:latin typeface="Tahoma" panose="020B0604030504040204" pitchFamily="34" charset="0"/>
              </a:rPr>
              <a:t>(Maintenance | Company)</a:t>
            </a:r>
          </a:p>
        </p:txBody>
      </p:sp>
      <p:sp>
        <p:nvSpPr>
          <p:cNvPr id="8" name="TextBox 7"/>
          <p:cNvSpPr txBox="1"/>
          <p:nvPr/>
        </p:nvSpPr>
        <p:spPr bwMode="auto">
          <a:xfrm>
            <a:off x="4953000" y="3352800"/>
            <a:ext cx="3657600" cy="369332"/>
          </a:xfrm>
          <a:prstGeom prst="rect">
            <a:avLst/>
          </a:prstGeom>
          <a:noFill/>
          <a:ln>
            <a:noFill/>
          </a:ln>
        </p:spPr>
        <p:txBody>
          <a:bodyPr wrap="square" rtlCol="0">
            <a:spAutoFit/>
          </a:bodyPr>
          <a:lstStyle/>
          <a:p>
            <a:pPr marL="0" indent="0" eaLnBrk="1" hangingPunct="1"/>
            <a:r>
              <a:rPr lang="en-US" i="1" dirty="0" smtClean="0">
                <a:latin typeface="Tahoma" panose="020B0604030504040204" pitchFamily="34" charset="0"/>
              </a:rPr>
              <a:t>(Payroll | Payroll Suite)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590800"/>
            <a:ext cx="685800" cy="685800"/>
          </a:xfrm>
          <a:prstGeom prst="rect">
            <a:avLst/>
          </a:prstGeom>
        </p:spPr>
      </p:pic>
      <p:sp>
        <p:nvSpPr>
          <p:cNvPr id="9" name="Rectangle 8"/>
          <p:cNvSpPr/>
          <p:nvPr/>
        </p:nvSpPr>
        <p:spPr>
          <a:xfrm>
            <a:off x="1752600" y="2526632"/>
            <a:ext cx="685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85699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US" sz="3600" dirty="0" smtClean="0"/>
              <a:t>Payroll Company Maintenance</a:t>
            </a:r>
            <a:endParaRPr lang="en-US" sz="3600" dirty="0"/>
          </a:p>
        </p:txBody>
      </p:sp>
      <p:sp>
        <p:nvSpPr>
          <p:cNvPr id="3" name="Content Placeholder 2"/>
          <p:cNvSpPr>
            <a:spLocks noGrp="1"/>
          </p:cNvSpPr>
          <p:nvPr>
            <p:ph idx="1"/>
          </p:nvPr>
        </p:nvSpPr>
        <p:spPr>
          <a:xfrm>
            <a:off x="0" y="3886201"/>
            <a:ext cx="9144000" cy="838199"/>
          </a:xfrm>
        </p:spPr>
        <p:txBody>
          <a:bodyPr/>
          <a:lstStyle/>
          <a:p>
            <a:pPr marL="0" indent="0" algn="ctr">
              <a:buNone/>
            </a:pPr>
            <a:r>
              <a:rPr lang="en-US" sz="2800" i="1" dirty="0" smtClean="0"/>
              <a:t>Labor Year Setup</a:t>
            </a:r>
            <a:endParaRPr lang="en-US" sz="2800" i="1" dirty="0"/>
          </a:p>
        </p:txBody>
      </p:sp>
    </p:spTree>
    <p:extLst>
      <p:ext uri="{BB962C8B-B14F-4D97-AF65-F5344CB8AC3E}">
        <p14:creationId xmlns:p14="http://schemas.microsoft.com/office/powerpoint/2010/main" val="27807434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9600" y="1222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b="1" i="1" dirty="0">
              <a:solidFill>
                <a:schemeClr val="tx2"/>
              </a:solidFill>
              <a:latin typeface="Tahoma" panose="020B0604030504040204" pitchFamily="34" charset="0"/>
            </a:endParaRPr>
          </a:p>
        </p:txBody>
      </p:sp>
      <p:sp>
        <p:nvSpPr>
          <p:cNvPr id="7171" name="Rectangle 14"/>
          <p:cNvSpPr>
            <a:spLocks noChangeArrowheads="1"/>
          </p:cNvSpPr>
          <p:nvPr/>
        </p:nvSpPr>
        <p:spPr bwMode="auto">
          <a:xfrm>
            <a:off x="1492250" y="3235325"/>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Eurostile" pitchFamily="34" charset="0"/>
              </a:defRPr>
            </a:lvl1pPr>
            <a:lvl2pPr marL="742950" indent="-285750" eaLnBrk="0" hangingPunct="0">
              <a:spcBef>
                <a:spcPct val="20000"/>
              </a:spcBef>
              <a:buChar char="–"/>
              <a:defRPr sz="2800">
                <a:solidFill>
                  <a:schemeClr val="tx1"/>
                </a:solidFill>
                <a:latin typeface="Eurostile" pitchFamily="34" charset="0"/>
              </a:defRPr>
            </a:lvl2pPr>
            <a:lvl3pPr marL="1143000" indent="-228600" eaLnBrk="0" hangingPunct="0">
              <a:spcBef>
                <a:spcPct val="20000"/>
              </a:spcBef>
              <a:buChar char="•"/>
              <a:defRPr sz="2400">
                <a:solidFill>
                  <a:schemeClr val="tx1"/>
                </a:solidFill>
                <a:latin typeface="Eurostile" pitchFamily="34" charset="0"/>
              </a:defRPr>
            </a:lvl3pPr>
            <a:lvl4pPr marL="1600200" indent="-228600" eaLnBrk="0" hangingPunct="0">
              <a:spcBef>
                <a:spcPct val="20000"/>
              </a:spcBef>
              <a:buChar char="–"/>
              <a:defRPr sz="2000">
                <a:solidFill>
                  <a:schemeClr val="tx1"/>
                </a:solidFill>
                <a:latin typeface="Eurostile"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latin typeface="Tahoma" panose="020B0604030504040204" pitchFamily="34" charset="0"/>
            </a:endParaRPr>
          </a:p>
          <a:p>
            <a:pPr eaLnBrk="1" hangingPunct="1">
              <a:spcBef>
                <a:spcPct val="0"/>
              </a:spcBef>
              <a:buFontTx/>
              <a:buNone/>
            </a:pPr>
            <a:endParaRPr lang="en-US" altLang="en-US" sz="1800" dirty="0">
              <a:latin typeface="Tahoma" panose="020B0604030504040204" pitchFamily="34" charset="0"/>
            </a:endParaRPr>
          </a:p>
          <a:p>
            <a:pPr eaLnBrk="1" hangingPunct="1">
              <a:spcBef>
                <a:spcPct val="0"/>
              </a:spcBef>
              <a:buFontTx/>
              <a:buNone/>
            </a:pPr>
            <a:endParaRPr lang="en-US" altLang="en-US" sz="1800" dirty="0">
              <a:solidFill>
                <a:srgbClr val="336699"/>
              </a:solidFill>
              <a:latin typeface="Tahoma" panose="020B0604030504040204" pitchFamily="34" charset="0"/>
            </a:endParaRPr>
          </a:p>
        </p:txBody>
      </p:sp>
      <p:sp>
        <p:nvSpPr>
          <p:cNvPr id="15" name="Rectangle 2"/>
          <p:cNvSpPr txBox="1">
            <a:spLocks noChangeArrowheads="1"/>
          </p:cNvSpPr>
          <p:nvPr/>
        </p:nvSpPr>
        <p:spPr bwMode="auto">
          <a:xfrm>
            <a:off x="6172200" y="206728"/>
            <a:ext cx="2819400" cy="457200"/>
          </a:xfrm>
          <a:prstGeom prst="rect">
            <a:avLst/>
          </a:prstGeom>
          <a:noFill/>
          <a:ln w="9525">
            <a:noFill/>
            <a:miter lim="800000"/>
            <a:headEnd/>
            <a:tailEnd/>
          </a:ln>
        </p:spPr>
        <p:txBody>
          <a:bodyPr anchor="ctr"/>
          <a:lstStyle/>
          <a:p>
            <a:pPr algn="r">
              <a:defRPr/>
            </a:pPr>
            <a:r>
              <a:rPr lang="en-US" b="1" kern="0" dirty="0">
                <a:solidFill>
                  <a:schemeClr val="bg1"/>
                </a:solidFill>
                <a:latin typeface="Tahoma" panose="020B0604030504040204" pitchFamily="34" charset="0"/>
                <a:ea typeface="+mj-ea"/>
                <a:cs typeface="+mj-cs"/>
              </a:rPr>
              <a:t>Labor Year Setup</a:t>
            </a:r>
          </a:p>
        </p:txBody>
      </p:sp>
      <p:pic>
        <p:nvPicPr>
          <p:cNvPr id="2" name="Picture 1"/>
          <p:cNvPicPr>
            <a:picLocks noChangeAspect="1"/>
          </p:cNvPicPr>
          <p:nvPr/>
        </p:nvPicPr>
        <p:blipFill>
          <a:blip r:embed="rId3"/>
          <a:stretch>
            <a:fillRect/>
          </a:stretch>
        </p:blipFill>
        <p:spPr>
          <a:xfrm>
            <a:off x="793750" y="722136"/>
            <a:ext cx="6238553" cy="446597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1712297" y="2438400"/>
            <a:ext cx="6900505" cy="3834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ACC_template2005">
  <a:themeElements>
    <a:clrScheme name="MACC_template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CC_template2005">
      <a:majorFont>
        <a:latin typeface="Tw Cen MT"/>
        <a:ea typeface=""/>
        <a:cs typeface=""/>
      </a:majorFont>
      <a:minorFont>
        <a:latin typeface="Eurosti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solidFill>
          <a:schemeClr val="bg1">
            <a:lumMod val="85000"/>
          </a:schemeClr>
        </a:solidFill>
        <a:ln>
          <a:solidFill>
            <a:schemeClr val="tx1"/>
          </a:solidFill>
        </a:ln>
      </a:spPr>
      <a:bodyPr wrap="square">
        <a:spAutoFit/>
      </a:bodyPr>
      <a:lstStyle>
        <a:defPPr marL="0" indent="0" eaLnBrk="1" hangingPunct="1">
          <a:defRPr dirty="0" smtClean="0"/>
        </a:defPPr>
      </a:lstStyle>
    </a:txDef>
  </a:objectDefaults>
  <a:extraClrSchemeLst>
    <a:extraClrScheme>
      <a:clrScheme name="MACC_template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CC_template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CC_template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CC_template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CC_template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CC_template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CC_template2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CC_template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CC_template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CC_template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CC_template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CC_template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MACC_template2005</Template>
  <TotalTime>4188</TotalTime>
  <Words>5475</Words>
  <Application>Microsoft Office PowerPoint</Application>
  <PresentationFormat>On-screen Show (4:3)</PresentationFormat>
  <Paragraphs>535</Paragraphs>
  <Slides>68</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Courier New</vt:lpstr>
      <vt:lpstr>Eurostile</vt:lpstr>
      <vt:lpstr>Tahoma</vt:lpstr>
      <vt:lpstr>Tw Cen MT</vt:lpstr>
      <vt:lpstr>Wingdings</vt:lpstr>
      <vt:lpstr>MACC_template2005</vt:lpstr>
      <vt:lpstr>PowerPoint Presentation</vt:lpstr>
      <vt:lpstr>PowerPoint Presentation</vt:lpstr>
      <vt:lpstr>General Company Maintenance</vt:lpstr>
      <vt:lpstr>PowerPoint Presentation</vt:lpstr>
      <vt:lpstr>PowerPoint Presentation</vt:lpstr>
      <vt:lpstr>PowerPoint Presentation</vt:lpstr>
      <vt:lpstr>Payroll Maintenance</vt:lpstr>
      <vt:lpstr>Payroll Company Maintenance</vt:lpstr>
      <vt:lpstr>PowerPoint Presentation</vt:lpstr>
      <vt:lpstr>PowerPoint Presentation</vt:lpstr>
      <vt:lpstr>PowerPoint Presentation</vt:lpstr>
      <vt:lpstr>PowerPoint Presentation</vt:lpstr>
      <vt:lpstr>Payroll Company Maintenance</vt:lpstr>
      <vt:lpstr>PowerPoint Presentation</vt:lpstr>
      <vt:lpstr>PowerPoint Presentation</vt:lpstr>
      <vt:lpstr>PowerPoint Presentation</vt:lpstr>
      <vt:lpstr>Payroll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Payroll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Payroll Maintenance</vt:lpstr>
      <vt:lpstr>PowerPoint Presentation</vt:lpstr>
      <vt:lpstr>General Ledger Maintenance</vt:lpstr>
      <vt:lpstr>General Ledger Maintenance</vt:lpstr>
      <vt:lpstr>PowerPoint Presentation</vt:lpstr>
      <vt:lpstr>PowerPoint Presentation</vt:lpstr>
      <vt:lpstr>PowerPoint Presentation</vt:lpstr>
      <vt:lpstr>PowerPoint Presentation</vt:lpstr>
      <vt:lpstr>General Ledger Maintenance</vt:lpstr>
      <vt:lpstr>PowerPoint Presentation</vt:lpstr>
      <vt:lpstr>PowerPoint Presentation</vt:lpstr>
      <vt:lpstr>PowerPoint Presentation</vt:lpstr>
      <vt:lpstr>PowerPoint Presentation</vt:lpstr>
      <vt:lpstr>PowerPoint Presentation</vt:lpstr>
      <vt:lpstr>PowerPoint Presentation</vt:lpstr>
      <vt:lpstr>General Ledger Maintenance</vt:lpstr>
      <vt:lpstr>PowerPoint Presentation</vt:lpstr>
      <vt:lpstr>PowerPoint Presentation</vt:lpstr>
      <vt:lpstr>Tax Form Processing Options</vt:lpstr>
      <vt:lpstr>PowerPoint Presentation</vt:lpstr>
      <vt:lpstr>Tax Forms and eFiling</vt:lpstr>
      <vt:lpstr>Tax Forms and eFiling</vt:lpstr>
      <vt:lpstr>PowerPoint Presentation</vt:lpstr>
      <vt:lpstr>PowerPoint Presentation</vt:lpstr>
      <vt:lpstr>PowerPoint Presentation</vt:lpstr>
      <vt:lpstr>Affordable Care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gwees</dc:creator>
  <cp:lastModifiedBy>Payton Shaw</cp:lastModifiedBy>
  <cp:revision>262</cp:revision>
  <cp:lastPrinted>2015-10-26T19:13:46Z</cp:lastPrinted>
  <dcterms:created xsi:type="dcterms:W3CDTF">2006-02-07T20:09:38Z</dcterms:created>
  <dcterms:modified xsi:type="dcterms:W3CDTF">2016-11-10T16:49:40Z</dcterms:modified>
</cp:coreProperties>
</file>